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34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9FC95-D9DF-41BD-90E5-E5C68E78FD42}" type="datetimeFigureOut">
              <a:rPr lang="pt-BR" smtClean="0"/>
              <a:t>09/10/2018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FF9F6-15A7-44E2-A112-2062CF1CCF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70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F9F6-15A7-44E2-A112-2062CF1CCFE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4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2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32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4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9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0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E1367-649E-4C3A-9090-14FD547C6292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B66F-8719-4585-95A7-DBD85146AE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8316"/>
            <a:ext cx="6840760" cy="857250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INTERNATIONAL TECHNOLOGY TRANSFER FOR SUSTAINABLE DEVELOPMENT: AT WHAT COSTS?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11910"/>
            <a:ext cx="8928992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b="1" dirty="0" err="1" smtClean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r>
              <a:rPr lang="pt-BR" sz="1200" dirty="0" smtClean="0"/>
              <a:t/>
            </a:r>
            <a:br>
              <a:rPr lang="pt-BR" sz="1200" dirty="0" smtClean="0"/>
            </a:br>
            <a:r>
              <a:rPr lang="en-US" sz="1200" dirty="0"/>
              <a:t>BOZEMAN, B. Technology transfer and public policy: a review of research and theory. </a:t>
            </a:r>
            <a:r>
              <a:rPr lang="en-US" sz="1200" b="1" dirty="0"/>
              <a:t>Res. Pol.</a:t>
            </a:r>
            <a:r>
              <a:rPr lang="en-US" sz="1200" dirty="0"/>
              <a:t> v. 29, </a:t>
            </a:r>
            <a:r>
              <a:rPr lang="en-US" sz="1200" dirty="0" smtClean="0"/>
              <a:t>n. 4-5, p</a:t>
            </a:r>
            <a:r>
              <a:rPr lang="en-US" sz="1200" dirty="0"/>
              <a:t>. 627-655, 2000</a:t>
            </a:r>
            <a:r>
              <a:rPr lang="en-US" sz="1200" dirty="0" smtClean="0"/>
              <a:t>.</a:t>
            </a:r>
            <a:endParaRPr lang="pt-BR" sz="1200" dirty="0"/>
          </a:p>
          <a:p>
            <a:pPr marL="0" indent="0">
              <a:buNone/>
            </a:pPr>
            <a:r>
              <a:rPr lang="en-US" sz="1200" dirty="0"/>
              <a:t>ETZKOWITZ, H.; LEYDESDORFF, L. The dynamics of innovation: from National Systems and “Mode 2” to a Triple Helix of university-industry-government relations. </a:t>
            </a:r>
            <a:r>
              <a:rPr lang="pt-BR" sz="1200" b="1" dirty="0"/>
              <a:t>Res. Pol.</a:t>
            </a:r>
            <a:r>
              <a:rPr lang="pt-BR" sz="1200" dirty="0"/>
              <a:t> </a:t>
            </a:r>
            <a:r>
              <a:rPr lang="pt-BR" sz="1200" dirty="0" smtClean="0"/>
              <a:t>v. </a:t>
            </a:r>
            <a:r>
              <a:rPr lang="en-US" sz="1200" dirty="0" smtClean="0"/>
              <a:t>29</a:t>
            </a:r>
            <a:r>
              <a:rPr lang="en-US" sz="1200" dirty="0"/>
              <a:t>, </a:t>
            </a:r>
            <a:r>
              <a:rPr lang="en-US" sz="1200" dirty="0" smtClean="0"/>
              <a:t>n. 2</a:t>
            </a:r>
            <a:r>
              <a:rPr lang="en-US" sz="1200" dirty="0"/>
              <a:t>, </a:t>
            </a:r>
            <a:r>
              <a:rPr lang="en-US" sz="1200" dirty="0" smtClean="0"/>
              <a:t>p. 109-123, 2000</a:t>
            </a:r>
            <a:r>
              <a:rPr lang="pt-BR" sz="1200" dirty="0" smtClean="0"/>
              <a:t>.</a:t>
            </a:r>
            <a:endParaRPr lang="pt-BR" sz="1200" dirty="0"/>
          </a:p>
          <a:p>
            <a:pPr marL="0" indent="0" algn="just">
              <a:buNone/>
            </a:pPr>
            <a:r>
              <a:rPr lang="en-US" sz="1200" dirty="0"/>
              <a:t>WILLIAMSON, O. E. </a:t>
            </a:r>
            <a:r>
              <a:rPr lang="en-US" sz="1200" b="1" dirty="0"/>
              <a:t>The economic institutions of capitalism</a:t>
            </a:r>
            <a:r>
              <a:rPr lang="en-US" sz="1200" dirty="0"/>
              <a:t>. New York: Free Press, 450 p., 1985.</a:t>
            </a:r>
            <a:endParaRPr lang="pt-BR" sz="1200" dirty="0"/>
          </a:p>
          <a:p>
            <a:pPr marL="0" indent="0" algn="just">
              <a:buNone/>
            </a:pP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963312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Fabíola M. SPIANDORELLO; Wanda A. M. HOFFMANN. UFSCar.  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4554"/>
            <a:ext cx="2194564" cy="1524003"/>
          </a:xfrm>
          <a:prstGeom prst="rect">
            <a:avLst/>
          </a:prstGeom>
        </p:spPr>
      </p:pic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4788024" y="1347614"/>
            <a:ext cx="4194811" cy="2861309"/>
            <a:chOff x="0" y="2286"/>
            <a:chExt cx="41949" cy="26313"/>
          </a:xfrm>
        </p:grpSpPr>
        <p:sp>
          <p:nvSpPr>
            <p:cNvPr id="8" name="Fluxograma: Processo 7"/>
            <p:cNvSpPr>
              <a:spLocks noChangeArrowheads="1"/>
            </p:cNvSpPr>
            <p:nvPr/>
          </p:nvSpPr>
          <p:spPr bwMode="auto">
            <a:xfrm>
              <a:off x="3714" y="2286"/>
              <a:ext cx="17280" cy="9268"/>
            </a:xfrm>
            <a:prstGeom prst="flowChartProcess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TRANSFER AGENT</a:t>
              </a:r>
              <a:endParaRPr lang="pt-BR" sz="90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mbria"/>
                <a:cs typeface="Arial" panose="020B0604020202020204" pitchFamily="34" charset="0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bonded rationality</a:t>
              </a:r>
              <a:endPara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/>
                <a:cs typeface="Arial" panose="020B0604020202020204" pitchFamily="34" charset="0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information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asymmetry (</a:t>
              </a:r>
              <a:r>
                <a:rPr lang="en-US" sz="900" dirty="0">
                  <a:solidFill>
                    <a:srgbClr val="222222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opportunistic behavior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)</a:t>
              </a:r>
              <a:endPara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/>
                <a:cs typeface="Arial" panose="020B0604020202020204" pitchFamily="34" charset="0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transaction </a:t>
              </a:r>
              <a:r>
                <a:rPr lang="en-US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frequency</a:t>
              </a:r>
              <a:endParaRPr lang="pt-BR" sz="900" dirty="0">
                <a:solidFill>
                  <a:srgbClr val="000000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</a:endParaRPr>
            </a:p>
            <a:p>
              <a:pPr lvl="1"/>
              <a:r>
                <a:rPr lang="en-US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Technology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mbria"/>
                  <a:cs typeface="Arial" panose="020B0604020202020204" pitchFamily="34" charset="0"/>
                </a:rPr>
                <a:t>Transfer Offices – TTOs</a:t>
              </a:r>
              <a:endPara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mbria"/>
                <a:cs typeface="Arial" panose="020B0604020202020204" pitchFamily="34" charset="0"/>
              </a:endParaRPr>
            </a:p>
          </p:txBody>
        </p:sp>
        <p:sp>
          <p:nvSpPr>
            <p:cNvPr id="9" name="Fluxograma: Processo 8"/>
            <p:cNvSpPr>
              <a:spLocks noChangeArrowheads="1"/>
            </p:cNvSpPr>
            <p:nvPr/>
          </p:nvSpPr>
          <p:spPr bwMode="auto">
            <a:xfrm>
              <a:off x="24479" y="2286"/>
              <a:ext cx="17280" cy="9268"/>
            </a:xfrm>
            <a:prstGeom prst="flowChartProcess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mbria"/>
                  <a:cs typeface="Cambria"/>
                </a:rPr>
                <a:t>DEMAND ENVIRONMENT</a:t>
              </a:r>
              <a:endParaRPr lang="pt-BR" sz="1200" dirty="0">
                <a:solidFill>
                  <a:schemeClr val="accent2">
                    <a:lumMod val="75000"/>
                  </a:schemeClr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uncertainty (</a:t>
              </a:r>
              <a:r>
                <a:rPr lang="en-US" sz="900" dirty="0" smtClean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primary)</a:t>
              </a:r>
              <a:r>
                <a:rPr lang="pt-BR" sz="1200" dirty="0">
                  <a:solidFill>
                    <a:srgbClr val="000000"/>
                  </a:solidFill>
                  <a:latin typeface="Cambria"/>
                  <a:ea typeface="Cambria"/>
                  <a:cs typeface="Cambria"/>
                </a:rPr>
                <a:t> </a:t>
              </a:r>
              <a:endParaRPr lang="pt-BR" sz="1200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endParaRPr>
            </a:p>
            <a:p>
              <a:pPr lvl="1"/>
              <a:r>
                <a:rPr lang="en-US" sz="900" dirty="0" smtClean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regulatory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environment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0" name="Fluxograma: Processo 9"/>
            <p:cNvSpPr>
              <a:spLocks noChangeArrowheads="1"/>
            </p:cNvSpPr>
            <p:nvPr/>
          </p:nvSpPr>
          <p:spPr bwMode="auto">
            <a:xfrm>
              <a:off x="3795" y="14324"/>
              <a:ext cx="17280" cy="5958"/>
            </a:xfrm>
            <a:prstGeom prst="flowChartProcess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mbria"/>
                  <a:cs typeface="Cambria"/>
                </a:rPr>
                <a:t>TRANSFER MEDIA</a:t>
              </a:r>
              <a:endParaRPr lang="pt-BR" sz="1200" dirty="0">
                <a:solidFill>
                  <a:schemeClr val="accent2">
                    <a:lumMod val="75000"/>
                  </a:schemeClr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specificity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lvl="1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Intellectual Property Rights – IPRs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1" name="Fluxograma: Processo 10"/>
            <p:cNvSpPr>
              <a:spLocks noChangeArrowheads="1"/>
            </p:cNvSpPr>
            <p:nvPr/>
          </p:nvSpPr>
          <p:spPr bwMode="auto">
            <a:xfrm>
              <a:off x="24669" y="14324"/>
              <a:ext cx="17280" cy="5958"/>
            </a:xfrm>
            <a:prstGeom prst="flowChartProcess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mbria"/>
                  <a:cs typeface="Cambria"/>
                </a:rPr>
                <a:t>TRANSFER RECIPIENT</a:t>
              </a:r>
              <a:endParaRPr lang="pt-BR" sz="1200" dirty="0">
                <a:solidFill>
                  <a:schemeClr val="accent2">
                    <a:lumMod val="75000"/>
                  </a:schemeClr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bonded rationality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information asymmetry (</a:t>
              </a:r>
              <a:r>
                <a:rPr lang="en-US" sz="900" dirty="0">
                  <a:solidFill>
                    <a:srgbClr val="222222"/>
                  </a:solidFill>
                  <a:effectLst/>
                  <a:latin typeface="Arial"/>
                  <a:ea typeface="Cambria"/>
                  <a:cs typeface="Cambria"/>
                </a:rPr>
                <a:t>opportunistic behavior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)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" name="Fluxograma: Processo 11"/>
            <p:cNvSpPr>
              <a:spLocks noChangeArrowheads="1"/>
            </p:cNvSpPr>
            <p:nvPr/>
          </p:nvSpPr>
          <p:spPr bwMode="auto">
            <a:xfrm>
              <a:off x="3795" y="22972"/>
              <a:ext cx="17280" cy="5627"/>
            </a:xfrm>
            <a:prstGeom prst="flowChartProcess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900" b="1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/>
                  <a:ea typeface="Cambria"/>
                  <a:cs typeface="Cambria"/>
                </a:rPr>
                <a:t>TRANSFER OBJECT</a:t>
              </a:r>
              <a:endParaRPr lang="pt-BR" sz="1200" dirty="0">
                <a:solidFill>
                  <a:schemeClr val="accent2">
                    <a:lumMod val="75000"/>
                  </a:schemeClr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marL="171450" lvl="0" indent="-17145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specificity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lvl="1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technology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  <a:p>
              <a:pPr lvl="1"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effectLst/>
                  <a:latin typeface="Arial"/>
                  <a:ea typeface="Cambria"/>
                  <a:cs typeface="Cambria"/>
                </a:rPr>
                <a:t>knowledge</a:t>
              </a:r>
              <a:endParaRPr lang="pt-BR" sz="1200" dirty="0">
                <a:solidFill>
                  <a:srgbClr val="000000"/>
                </a:solidFill>
                <a:effectLst/>
                <a:latin typeface="Cambria"/>
                <a:ea typeface="Cambria"/>
                <a:cs typeface="Cambria"/>
              </a:endParaRPr>
            </a:p>
          </p:txBody>
        </p:sp>
        <p:cxnSp>
          <p:nvCxnSpPr>
            <p:cNvPr id="13" name="Conector de seta reta 12"/>
            <p:cNvCxnSpPr>
              <a:cxnSpLocks noChangeShapeType="1"/>
            </p:cNvCxnSpPr>
            <p:nvPr/>
          </p:nvCxnSpPr>
          <p:spPr bwMode="auto">
            <a:xfrm>
              <a:off x="12287" y="11661"/>
              <a:ext cx="0" cy="2648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ector de seta reta 13"/>
            <p:cNvCxnSpPr>
              <a:cxnSpLocks noChangeShapeType="1"/>
            </p:cNvCxnSpPr>
            <p:nvPr/>
          </p:nvCxnSpPr>
          <p:spPr bwMode="auto">
            <a:xfrm>
              <a:off x="30289" y="11661"/>
              <a:ext cx="0" cy="2648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Conector de seta reta 14"/>
            <p:cNvCxnSpPr>
              <a:cxnSpLocks noChangeShapeType="1"/>
            </p:cNvCxnSpPr>
            <p:nvPr/>
          </p:nvCxnSpPr>
          <p:spPr bwMode="auto">
            <a:xfrm>
              <a:off x="36385" y="11661"/>
              <a:ext cx="0" cy="2648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Conector de seta reta 15"/>
            <p:cNvCxnSpPr>
              <a:cxnSpLocks noChangeShapeType="1"/>
            </p:cNvCxnSpPr>
            <p:nvPr/>
          </p:nvCxnSpPr>
          <p:spPr bwMode="auto">
            <a:xfrm>
              <a:off x="21075" y="18564"/>
              <a:ext cx="3594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ector de seta reta 16"/>
            <p:cNvCxnSpPr>
              <a:cxnSpLocks noChangeShapeType="1"/>
            </p:cNvCxnSpPr>
            <p:nvPr/>
          </p:nvCxnSpPr>
          <p:spPr bwMode="auto">
            <a:xfrm>
              <a:off x="20994" y="16186"/>
              <a:ext cx="3594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64"/>
            <p:cNvCxnSpPr>
              <a:cxnSpLocks noChangeShapeType="1"/>
            </p:cNvCxnSpPr>
            <p:nvPr/>
          </p:nvCxnSpPr>
          <p:spPr bwMode="auto">
            <a:xfrm>
              <a:off x="20859" y="6922"/>
              <a:ext cx="3594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prstDash val="sysDot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Conector de seta reta 18"/>
            <p:cNvCxnSpPr>
              <a:cxnSpLocks noChangeShapeType="1"/>
            </p:cNvCxnSpPr>
            <p:nvPr/>
          </p:nvCxnSpPr>
          <p:spPr bwMode="auto">
            <a:xfrm>
              <a:off x="0" y="25983"/>
              <a:ext cx="3795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Conector de seta reta 19"/>
            <p:cNvCxnSpPr>
              <a:cxnSpLocks noChangeShapeType="1"/>
            </p:cNvCxnSpPr>
            <p:nvPr/>
          </p:nvCxnSpPr>
          <p:spPr bwMode="auto">
            <a:xfrm>
              <a:off x="0" y="6920"/>
              <a:ext cx="3594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67"/>
            <p:cNvCxnSpPr/>
            <p:nvPr/>
          </p:nvCxnSpPr>
          <p:spPr bwMode="auto">
            <a:xfrm>
              <a:off x="0" y="6920"/>
              <a:ext cx="0" cy="19093"/>
            </a:xfrm>
            <a:prstGeom prst="line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Conector de seta reta 21"/>
            <p:cNvCxnSpPr>
              <a:cxnSpLocks noChangeShapeType="1"/>
            </p:cNvCxnSpPr>
            <p:nvPr/>
          </p:nvCxnSpPr>
          <p:spPr bwMode="auto">
            <a:xfrm>
              <a:off x="33362" y="20280"/>
              <a:ext cx="0" cy="5585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Conector de seta reta 22"/>
            <p:cNvCxnSpPr>
              <a:cxnSpLocks noChangeShapeType="1"/>
            </p:cNvCxnSpPr>
            <p:nvPr/>
          </p:nvCxnSpPr>
          <p:spPr bwMode="auto">
            <a:xfrm>
              <a:off x="21075" y="25869"/>
              <a:ext cx="12288" cy="0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07" y="51470"/>
            <a:ext cx="1188697" cy="662258"/>
          </a:xfrm>
          <a:prstGeom prst="rect">
            <a:avLst/>
          </a:prstGeom>
        </p:spPr>
      </p:pic>
      <p:pic>
        <p:nvPicPr>
          <p:cNvPr id="6" name="SIIS_F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9512" y="1419621"/>
            <a:ext cx="4414857" cy="2483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75</Words>
  <Application>Microsoft Office PowerPoint</Application>
  <PresentationFormat>Apresentação na tela (16:9)</PresentationFormat>
  <Paragraphs>24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INTERNATIONAL TECHNOLOGY TRANSFER FOR SUSTAINABLE DEVELOPMENT: AT WHAT COSTS?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Fabiola</cp:lastModifiedBy>
  <cp:revision>29</cp:revision>
  <dcterms:created xsi:type="dcterms:W3CDTF">2018-10-05T23:14:10Z</dcterms:created>
  <dcterms:modified xsi:type="dcterms:W3CDTF">2018-10-09T21:02:20Z</dcterms:modified>
</cp:coreProperties>
</file>