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61" r:id="rId4"/>
    <p:sldId id="262" r:id="rId5"/>
    <p:sldId id="263" r:id="rId6"/>
    <p:sldId id="264" r:id="rId7"/>
    <p:sldId id="286" r:id="rId8"/>
    <p:sldId id="271" r:id="rId9"/>
    <p:sldId id="272" r:id="rId10"/>
    <p:sldId id="273" r:id="rId11"/>
    <p:sldId id="276" r:id="rId12"/>
    <p:sldId id="277" r:id="rId13"/>
    <p:sldId id="278" r:id="rId14"/>
    <p:sldId id="282" r:id="rId15"/>
    <p:sldId id="283" r:id="rId16"/>
    <p:sldId id="284" r:id="rId17"/>
    <p:sldId id="285" r:id="rId18"/>
    <p:sldId id="28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85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7A2D1-DCA3-47AE-980B-BB9C3F64959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14BE4E-008F-4C6A-B6A1-1D99C4ECC1BB}">
      <dgm:prSet phldrT="[Texto]"/>
      <dgm:spPr/>
      <dgm:t>
        <a:bodyPr/>
        <a:lstStyle/>
        <a:p>
          <a:r>
            <a:rPr lang="pt-BR" b="1" dirty="0" smtClean="0"/>
            <a:t>Uganda (1947)</a:t>
          </a:r>
          <a:endParaRPr lang="pt-BR" b="1" dirty="0"/>
        </a:p>
      </dgm:t>
    </dgm:pt>
    <dgm:pt modelId="{0C99DBBF-37DC-46E8-9889-413D286FBB85}" type="parTrans" cxnId="{8B618701-F924-4925-9B18-0C473653037F}">
      <dgm:prSet/>
      <dgm:spPr/>
      <dgm:t>
        <a:bodyPr/>
        <a:lstStyle/>
        <a:p>
          <a:endParaRPr lang="pt-BR"/>
        </a:p>
      </dgm:t>
    </dgm:pt>
    <dgm:pt modelId="{A443396D-DF94-4761-BAF6-CCEB5AA63E2E}" type="sibTrans" cxnId="{8B618701-F924-4925-9B18-0C473653037F}">
      <dgm:prSet/>
      <dgm:spPr/>
      <dgm:t>
        <a:bodyPr/>
        <a:lstStyle/>
        <a:p>
          <a:endParaRPr lang="pt-BR"/>
        </a:p>
      </dgm:t>
    </dgm:pt>
    <dgm:pt modelId="{7DB370E3-3CD4-43B1-BC50-5DAD2903770B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Ilha </a:t>
          </a:r>
          <a:r>
            <a:rPr lang="pt-BR" b="1" dirty="0" err="1" smtClean="0">
              <a:solidFill>
                <a:schemeClr val="tx1"/>
              </a:solidFill>
            </a:rPr>
            <a:t>Yap</a:t>
          </a:r>
          <a:r>
            <a:rPr lang="pt-BR" b="1" dirty="0" smtClean="0">
              <a:solidFill>
                <a:schemeClr val="tx1"/>
              </a:solidFill>
            </a:rPr>
            <a:t> (2007)</a:t>
          </a:r>
          <a:endParaRPr lang="pt-BR" b="1" dirty="0">
            <a:solidFill>
              <a:schemeClr val="tx1"/>
            </a:solidFill>
          </a:endParaRPr>
        </a:p>
      </dgm:t>
    </dgm:pt>
    <dgm:pt modelId="{925E6570-9345-4CA4-83B6-6431F3DC848D}" type="parTrans" cxnId="{16536CBD-B582-4148-86D2-5C6141F9AD6C}">
      <dgm:prSet/>
      <dgm:spPr/>
      <dgm:t>
        <a:bodyPr/>
        <a:lstStyle/>
        <a:p>
          <a:endParaRPr lang="pt-BR"/>
        </a:p>
      </dgm:t>
    </dgm:pt>
    <dgm:pt modelId="{1F5687F8-7F2B-405F-B883-CCD7C5B37CAC}" type="sibTrans" cxnId="{16536CBD-B582-4148-86D2-5C6141F9AD6C}">
      <dgm:prSet/>
      <dgm:spPr/>
      <dgm:t>
        <a:bodyPr/>
        <a:lstStyle/>
        <a:p>
          <a:endParaRPr lang="pt-BR"/>
        </a:p>
      </dgm:t>
    </dgm:pt>
    <dgm:pt modelId="{75F4B48C-E69A-4FC1-8A64-F4282DE8DB71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4B3C0514-B671-464F-B652-F6605FFCEAC4}" type="sibTrans" cxnId="{67570C66-28B8-465D-B522-113893377A49}">
      <dgm:prSet/>
      <dgm:spPr/>
      <dgm:t>
        <a:bodyPr/>
        <a:lstStyle/>
        <a:p>
          <a:endParaRPr lang="pt-BR"/>
        </a:p>
      </dgm:t>
    </dgm:pt>
    <dgm:pt modelId="{3FF02259-B3E7-4F3F-9FCF-BEC42A6C8A22}" type="parTrans" cxnId="{67570C66-28B8-465D-B522-113893377A49}">
      <dgm:prSet/>
      <dgm:spPr/>
      <dgm:t>
        <a:bodyPr/>
        <a:lstStyle/>
        <a:p>
          <a:endParaRPr lang="pt-BR"/>
        </a:p>
      </dgm:t>
    </dgm:pt>
    <dgm:pt modelId="{C736E992-2F7C-4BCD-95F4-207FE103D888}" type="pres">
      <dgm:prSet presAssocID="{CFF7A2D1-DCA3-47AE-980B-BB9C3F64959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F326A6-D64C-4FD0-85F4-DEA5D181F759}" type="pres">
      <dgm:prSet presAssocID="{CFF7A2D1-DCA3-47AE-980B-BB9C3F649590}" presName="arrow" presStyleLbl="bgShp" presStyleIdx="0" presStyleCnt="1" custAng="600000" custFlipHor="0" custScaleX="60153" custScaleY="10364" custLinFactNeighborX="23891" custLinFactNeighborY="109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515B081-03D9-441D-8D25-C311899CA96F}" type="pres">
      <dgm:prSet presAssocID="{CFF7A2D1-DCA3-47AE-980B-BB9C3F649590}" presName="arrowDiagram3" presStyleCnt="0"/>
      <dgm:spPr/>
    </dgm:pt>
    <dgm:pt modelId="{0B379F61-5460-4728-9308-DF60F04AA921}" type="pres">
      <dgm:prSet presAssocID="{7114BE4E-008F-4C6A-B6A1-1D99C4ECC1BB}" presName="bullet3a" presStyleLbl="node1" presStyleIdx="0" presStyleCnt="3" custScaleX="60740" custScaleY="60740" custLinFactX="512291" custLinFactY="-100000" custLinFactNeighborX="600000" custLinFactNeighborY="-186980"/>
      <dgm:spPr>
        <a:solidFill>
          <a:schemeClr val="tx1"/>
        </a:solidFill>
      </dgm:spPr>
    </dgm:pt>
    <dgm:pt modelId="{803912E7-1669-4C8B-BC37-841EF5A3EC37}" type="pres">
      <dgm:prSet presAssocID="{7114BE4E-008F-4C6A-B6A1-1D99C4ECC1BB}" presName="textBox3a" presStyleLbl="revTx" presStyleIdx="0" presStyleCnt="3" custScaleX="45475" custScaleY="64535" custLinFactNeighborX="94308" custLinFactNeighborY="-524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2AB622-2495-4462-9723-4946F0C19611}" type="pres">
      <dgm:prSet presAssocID="{7DB370E3-3CD4-43B1-BC50-5DAD2903770B}" presName="bullet3b" presStyleLbl="node1" presStyleIdx="1" presStyleCnt="3" custScaleX="33601" custScaleY="33601" custLinFactX="500000" custLinFactY="100000" custLinFactNeighborX="515847" custLinFactNeighborY="176987"/>
      <dgm:spPr>
        <a:solidFill>
          <a:schemeClr val="tx1"/>
        </a:solidFill>
      </dgm:spPr>
    </dgm:pt>
    <dgm:pt modelId="{1BB51A5C-9246-4C20-9969-4A6330FC985B}" type="pres">
      <dgm:prSet presAssocID="{7DB370E3-3CD4-43B1-BC50-5DAD2903770B}" presName="textBox3b" presStyleLbl="revTx" presStyleIdx="1" presStyleCnt="3" custScaleX="50098" custScaleY="25039" custLinFactX="50355" custLinFactNeighborX="100000" custLinFactNeighborY="64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CAB063-7561-4B03-9C73-E10A86D100FA}" type="pres">
      <dgm:prSet presAssocID="{75F4B48C-E69A-4FC1-8A64-F4282DE8DB71}" presName="bullet3c" presStyleLbl="node1" presStyleIdx="2" presStyleCnt="3" custLinFactX="14953" custLinFactY="300000" custLinFactNeighborX="100000" custLinFactNeighborY="391849"/>
      <dgm:spPr>
        <a:solidFill>
          <a:schemeClr val="bg1"/>
        </a:solidFill>
      </dgm:spPr>
    </dgm:pt>
    <dgm:pt modelId="{B9F96868-4591-441A-932D-AF5DC7D8E8C8}" type="pres">
      <dgm:prSet presAssocID="{75F4B48C-E69A-4FC1-8A64-F4282DE8DB71}" presName="textBox3c" presStyleLbl="revTx" presStyleIdx="2" presStyleCnt="3" custLinFactX="-100000" custLinFactNeighborX="-174815" custLinFactNeighborY="197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536CBD-B582-4148-86D2-5C6141F9AD6C}" srcId="{CFF7A2D1-DCA3-47AE-980B-BB9C3F649590}" destId="{7DB370E3-3CD4-43B1-BC50-5DAD2903770B}" srcOrd="1" destOrd="0" parTransId="{925E6570-9345-4CA4-83B6-6431F3DC848D}" sibTransId="{1F5687F8-7F2B-405F-B883-CCD7C5B37CAC}"/>
    <dgm:cxn modelId="{5349341F-258C-4D99-B066-F9DD7965538E}" type="presOf" srcId="{7114BE4E-008F-4C6A-B6A1-1D99C4ECC1BB}" destId="{803912E7-1669-4C8B-BC37-841EF5A3EC37}" srcOrd="0" destOrd="0" presId="urn:microsoft.com/office/officeart/2005/8/layout/arrow2"/>
    <dgm:cxn modelId="{67570C66-28B8-465D-B522-113893377A49}" srcId="{CFF7A2D1-DCA3-47AE-980B-BB9C3F649590}" destId="{75F4B48C-E69A-4FC1-8A64-F4282DE8DB71}" srcOrd="2" destOrd="0" parTransId="{3FF02259-B3E7-4F3F-9FCF-BEC42A6C8A22}" sibTransId="{4B3C0514-B671-464F-B652-F6605FFCEAC4}"/>
    <dgm:cxn modelId="{C3144567-4D6F-49FD-9FBF-D2A298793295}" type="presOf" srcId="{CFF7A2D1-DCA3-47AE-980B-BB9C3F649590}" destId="{C736E992-2F7C-4BCD-95F4-207FE103D888}" srcOrd="0" destOrd="0" presId="urn:microsoft.com/office/officeart/2005/8/layout/arrow2"/>
    <dgm:cxn modelId="{2FB3305D-5A59-4E1B-B052-0605C5A2D2BE}" type="presOf" srcId="{75F4B48C-E69A-4FC1-8A64-F4282DE8DB71}" destId="{B9F96868-4591-441A-932D-AF5DC7D8E8C8}" srcOrd="0" destOrd="0" presId="urn:microsoft.com/office/officeart/2005/8/layout/arrow2"/>
    <dgm:cxn modelId="{8B618701-F924-4925-9B18-0C473653037F}" srcId="{CFF7A2D1-DCA3-47AE-980B-BB9C3F649590}" destId="{7114BE4E-008F-4C6A-B6A1-1D99C4ECC1BB}" srcOrd="0" destOrd="0" parTransId="{0C99DBBF-37DC-46E8-9889-413D286FBB85}" sibTransId="{A443396D-DF94-4761-BAF6-CCEB5AA63E2E}"/>
    <dgm:cxn modelId="{426A55B9-89BB-4607-B9D7-69EC69089139}" type="presOf" srcId="{7DB370E3-3CD4-43B1-BC50-5DAD2903770B}" destId="{1BB51A5C-9246-4C20-9969-4A6330FC985B}" srcOrd="0" destOrd="0" presId="urn:microsoft.com/office/officeart/2005/8/layout/arrow2"/>
    <dgm:cxn modelId="{14458288-04D3-4E7C-B335-DC5FE48D9675}" type="presParOf" srcId="{C736E992-2F7C-4BCD-95F4-207FE103D888}" destId="{99F326A6-D64C-4FD0-85F4-DEA5D181F759}" srcOrd="0" destOrd="0" presId="urn:microsoft.com/office/officeart/2005/8/layout/arrow2"/>
    <dgm:cxn modelId="{54053EC4-5A6E-4687-B83E-30635D4DFA50}" type="presParOf" srcId="{C736E992-2F7C-4BCD-95F4-207FE103D888}" destId="{D515B081-03D9-441D-8D25-C311899CA96F}" srcOrd="1" destOrd="0" presId="urn:microsoft.com/office/officeart/2005/8/layout/arrow2"/>
    <dgm:cxn modelId="{8D562B94-C61E-4223-A889-A3EED6960349}" type="presParOf" srcId="{D515B081-03D9-441D-8D25-C311899CA96F}" destId="{0B379F61-5460-4728-9308-DF60F04AA921}" srcOrd="0" destOrd="0" presId="urn:microsoft.com/office/officeart/2005/8/layout/arrow2"/>
    <dgm:cxn modelId="{000FC668-528C-403B-BBFC-7EF938FB9B3B}" type="presParOf" srcId="{D515B081-03D9-441D-8D25-C311899CA96F}" destId="{803912E7-1669-4C8B-BC37-841EF5A3EC37}" srcOrd="1" destOrd="0" presId="urn:microsoft.com/office/officeart/2005/8/layout/arrow2"/>
    <dgm:cxn modelId="{789731B2-A479-4699-82EC-E4AEDF1EEAF5}" type="presParOf" srcId="{D515B081-03D9-441D-8D25-C311899CA96F}" destId="{4C2AB622-2495-4462-9723-4946F0C19611}" srcOrd="2" destOrd="0" presId="urn:microsoft.com/office/officeart/2005/8/layout/arrow2"/>
    <dgm:cxn modelId="{D0ED818A-0611-458C-B005-31DAE91C2671}" type="presParOf" srcId="{D515B081-03D9-441D-8D25-C311899CA96F}" destId="{1BB51A5C-9246-4C20-9969-4A6330FC985B}" srcOrd="3" destOrd="0" presId="urn:microsoft.com/office/officeart/2005/8/layout/arrow2"/>
    <dgm:cxn modelId="{74A60A59-5CED-48A6-A90A-2A5A37118578}" type="presParOf" srcId="{D515B081-03D9-441D-8D25-C311899CA96F}" destId="{89CAB063-7561-4B03-9C73-E10A86D100FA}" srcOrd="4" destOrd="0" presId="urn:microsoft.com/office/officeart/2005/8/layout/arrow2"/>
    <dgm:cxn modelId="{E5889914-08E7-43C7-A23A-386AFB080590}" type="presParOf" srcId="{D515B081-03D9-441D-8D25-C311899CA96F}" destId="{B9F96868-4591-441A-932D-AF5DC7D8E8C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1298F-CE4A-4143-8AB7-7313366FA8C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095F4CE-F424-4E13-B208-AC9F2110AC4F}">
      <dgm:prSet phldrT="[Texto]" custT="1"/>
      <dgm:spPr/>
      <dgm:t>
        <a:bodyPr/>
        <a:lstStyle/>
        <a:p>
          <a:r>
            <a:rPr lang="pt-BR" sz="1300" b="1" dirty="0" smtClean="0"/>
            <a:t>Polinésia Francesa (2013)</a:t>
          </a:r>
          <a:endParaRPr lang="pt-BR" sz="1300" b="1" dirty="0"/>
        </a:p>
      </dgm:t>
    </dgm:pt>
    <dgm:pt modelId="{6C47D6A1-7728-44B4-BF6D-450915122BE7}" type="parTrans" cxnId="{B0F55EC0-742D-40AF-B63A-2727C5171E65}">
      <dgm:prSet/>
      <dgm:spPr/>
      <dgm:t>
        <a:bodyPr/>
        <a:lstStyle/>
        <a:p>
          <a:endParaRPr lang="pt-BR"/>
        </a:p>
      </dgm:t>
    </dgm:pt>
    <dgm:pt modelId="{AEE24159-E534-4ED0-AC52-75761229762C}" type="sibTrans" cxnId="{B0F55EC0-742D-40AF-B63A-2727C5171E65}">
      <dgm:prSet/>
      <dgm:spPr/>
      <dgm:t>
        <a:bodyPr/>
        <a:lstStyle/>
        <a:p>
          <a:endParaRPr lang="pt-BR"/>
        </a:p>
      </dgm:t>
    </dgm:pt>
    <dgm:pt modelId="{2C3463A3-14BC-40E4-8911-471E7BC70228}">
      <dgm:prSet phldrT="[Texto]"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106AB4F5-924D-4496-98FB-097D445AFD70}" type="parTrans" cxnId="{EEF97BCA-88BD-4457-A089-068B667DCEA4}">
      <dgm:prSet/>
      <dgm:spPr/>
      <dgm:t>
        <a:bodyPr/>
        <a:lstStyle/>
        <a:p>
          <a:endParaRPr lang="pt-BR"/>
        </a:p>
      </dgm:t>
    </dgm:pt>
    <dgm:pt modelId="{062C6740-D436-41EB-A8FB-E5D1F951EBBB}" type="sibTrans" cxnId="{EEF97BCA-88BD-4457-A089-068B667DCEA4}">
      <dgm:prSet/>
      <dgm:spPr/>
      <dgm:t>
        <a:bodyPr/>
        <a:lstStyle/>
        <a:p>
          <a:endParaRPr lang="pt-BR"/>
        </a:p>
      </dgm:t>
    </dgm:pt>
    <dgm:pt modelId="{4D075597-C757-479B-B673-1F1D6B8321C5}">
      <dgm:prSet phldrT="[Texto]" custT="1"/>
      <dgm:spPr/>
      <dgm:t>
        <a:bodyPr/>
        <a:lstStyle/>
        <a:p>
          <a:pPr algn="ctr"/>
          <a:r>
            <a:rPr lang="pt-BR" sz="1300" b="1" dirty="0" smtClean="0"/>
            <a:t>Brasil e AL (2015)</a:t>
          </a:r>
          <a:endParaRPr lang="pt-BR" sz="1300" b="1" dirty="0"/>
        </a:p>
      </dgm:t>
    </dgm:pt>
    <dgm:pt modelId="{9F29772C-E70E-4A83-A98F-83F6802C2CB6}" type="parTrans" cxnId="{2B6EA8C3-B01F-4D63-8324-1E2AE4594210}">
      <dgm:prSet/>
      <dgm:spPr/>
      <dgm:t>
        <a:bodyPr/>
        <a:lstStyle/>
        <a:p>
          <a:endParaRPr lang="pt-BR"/>
        </a:p>
      </dgm:t>
    </dgm:pt>
    <dgm:pt modelId="{78CADA76-E2C8-488D-894B-FABAE366EEC5}" type="sibTrans" cxnId="{2B6EA8C3-B01F-4D63-8324-1E2AE4594210}">
      <dgm:prSet/>
      <dgm:spPr/>
      <dgm:t>
        <a:bodyPr/>
        <a:lstStyle/>
        <a:p>
          <a:endParaRPr lang="pt-BR"/>
        </a:p>
      </dgm:t>
    </dgm:pt>
    <dgm:pt modelId="{F5DD1C53-DF83-4262-8761-DB92C753A9CD}" type="pres">
      <dgm:prSet presAssocID="{0AA1298F-CE4A-4143-8AB7-7313366FA8C2}" presName="arrowDiagram" presStyleCnt="0">
        <dgm:presLayoutVars>
          <dgm:chMax val="5"/>
          <dgm:dir/>
          <dgm:resizeHandles val="exact"/>
        </dgm:presLayoutVars>
      </dgm:prSet>
      <dgm:spPr/>
    </dgm:pt>
    <dgm:pt modelId="{937A7A35-9AEE-4A90-928D-35929326CAEE}" type="pres">
      <dgm:prSet presAssocID="{0AA1298F-CE4A-4143-8AB7-7313366FA8C2}" presName="arrow" presStyleLbl="bgShp" presStyleIdx="0" presStyleCnt="1" custAng="120000" custScaleX="66241" custScaleY="15385" custLinFactNeighborX="-15015" custLinFactNeighborY="-20686"/>
      <dgm:spPr>
        <a:solidFill>
          <a:schemeClr val="accent1">
            <a:lumMod val="50000"/>
          </a:schemeClr>
        </a:solidFill>
      </dgm:spPr>
    </dgm:pt>
    <dgm:pt modelId="{8166F19F-834B-4732-8AB1-677A3C8C2D3A}" type="pres">
      <dgm:prSet presAssocID="{0AA1298F-CE4A-4143-8AB7-7313366FA8C2}" presName="arrowDiagram3" presStyleCnt="0"/>
      <dgm:spPr/>
    </dgm:pt>
    <dgm:pt modelId="{9EA9FDDD-A363-454E-9864-DC4B00DCF8B7}" type="pres">
      <dgm:prSet presAssocID="{5095F4CE-F424-4E13-B208-AC9F2110AC4F}" presName="bullet3a" presStyleLbl="node1" presStyleIdx="0" presStyleCnt="3" custScaleX="123278" custScaleY="123278" custLinFactY="-356711" custLinFactNeighborX="-41564" custLinFactNeighborY="-400000"/>
      <dgm:spPr>
        <a:solidFill>
          <a:schemeClr val="tx1"/>
        </a:solidFill>
      </dgm:spPr>
    </dgm:pt>
    <dgm:pt modelId="{F17FEFEC-97CA-45BC-9DDF-5E38CACD8D71}" type="pres">
      <dgm:prSet presAssocID="{5095F4CE-F424-4E13-B208-AC9F2110AC4F}" presName="textBox3a" presStyleLbl="revTx" presStyleIdx="0" presStyleCnt="3" custScaleX="128873" custLinFactNeighborX="-39630" custLinFactNeighborY="-863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7F8737-8EB2-46B7-B029-CE5252D5046B}" type="pres">
      <dgm:prSet presAssocID="{2C3463A3-14BC-40E4-8911-471E7BC70228}" presName="bullet3b" presStyleLbl="node1" presStyleIdx="1" presStyleCnt="3" custScaleX="68196" custScaleY="68196" custLinFactX="347026" custLinFactY="-100000" custLinFactNeighborX="400000" custLinFactNeighborY="-125087"/>
      <dgm:spPr>
        <a:solidFill>
          <a:schemeClr val="tx1"/>
        </a:solidFill>
      </dgm:spPr>
    </dgm:pt>
    <dgm:pt modelId="{8A6E559D-C6AA-412B-8990-4055938C5A04}" type="pres">
      <dgm:prSet presAssocID="{2C3463A3-14BC-40E4-8911-471E7BC7022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8A5D48-748F-4939-B720-D950D8CA5416}" type="pres">
      <dgm:prSet presAssocID="{4D075597-C757-479B-B673-1F1D6B8321C5}" presName="bullet3c" presStyleLbl="node1" presStyleIdx="2" presStyleCnt="3" custLinFactX="371909" custLinFactY="400000" custLinFactNeighborX="400000" custLinFactNeighborY="470451"/>
      <dgm:spPr>
        <a:solidFill>
          <a:schemeClr val="bg1"/>
        </a:solidFill>
      </dgm:spPr>
    </dgm:pt>
    <dgm:pt modelId="{751637A4-4958-48EB-B74B-97E373AB3501}" type="pres">
      <dgm:prSet presAssocID="{4D075597-C757-479B-B673-1F1D6B8321C5}" presName="textBox3c" presStyleLbl="revTx" presStyleIdx="2" presStyleCnt="3" custScaleY="96554" custLinFactNeighborX="-25553" custLinFactNeighborY="38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F55EC0-742D-40AF-B63A-2727C5171E65}" srcId="{0AA1298F-CE4A-4143-8AB7-7313366FA8C2}" destId="{5095F4CE-F424-4E13-B208-AC9F2110AC4F}" srcOrd="0" destOrd="0" parTransId="{6C47D6A1-7728-44B4-BF6D-450915122BE7}" sibTransId="{AEE24159-E534-4ED0-AC52-75761229762C}"/>
    <dgm:cxn modelId="{2B6EA8C3-B01F-4D63-8324-1E2AE4594210}" srcId="{0AA1298F-CE4A-4143-8AB7-7313366FA8C2}" destId="{4D075597-C757-479B-B673-1F1D6B8321C5}" srcOrd="2" destOrd="0" parTransId="{9F29772C-E70E-4A83-A98F-83F6802C2CB6}" sibTransId="{78CADA76-E2C8-488D-894B-FABAE366EEC5}"/>
    <dgm:cxn modelId="{4ADE7698-0FB1-4D44-9A17-2C817C331293}" type="presOf" srcId="{4D075597-C757-479B-B673-1F1D6B8321C5}" destId="{751637A4-4958-48EB-B74B-97E373AB3501}" srcOrd="0" destOrd="0" presId="urn:microsoft.com/office/officeart/2005/8/layout/arrow2"/>
    <dgm:cxn modelId="{87F0DBD2-C661-46BF-ACB7-35FEDF17BBC3}" type="presOf" srcId="{2C3463A3-14BC-40E4-8911-471E7BC70228}" destId="{8A6E559D-C6AA-412B-8990-4055938C5A04}" srcOrd="0" destOrd="0" presId="urn:microsoft.com/office/officeart/2005/8/layout/arrow2"/>
    <dgm:cxn modelId="{EEF97BCA-88BD-4457-A089-068B667DCEA4}" srcId="{0AA1298F-CE4A-4143-8AB7-7313366FA8C2}" destId="{2C3463A3-14BC-40E4-8911-471E7BC70228}" srcOrd="1" destOrd="0" parTransId="{106AB4F5-924D-4496-98FB-097D445AFD70}" sibTransId="{062C6740-D436-41EB-A8FB-E5D1F951EBBB}"/>
    <dgm:cxn modelId="{937BA348-C6F0-41F5-BB2D-765BA1B70DFC}" type="presOf" srcId="{0AA1298F-CE4A-4143-8AB7-7313366FA8C2}" destId="{F5DD1C53-DF83-4262-8761-DB92C753A9CD}" srcOrd="0" destOrd="0" presId="urn:microsoft.com/office/officeart/2005/8/layout/arrow2"/>
    <dgm:cxn modelId="{ECA0E655-BD23-478F-B6D8-37423CC23B20}" type="presOf" srcId="{5095F4CE-F424-4E13-B208-AC9F2110AC4F}" destId="{F17FEFEC-97CA-45BC-9DDF-5E38CACD8D71}" srcOrd="0" destOrd="0" presId="urn:microsoft.com/office/officeart/2005/8/layout/arrow2"/>
    <dgm:cxn modelId="{5D171E9A-169F-4FB9-B265-B3321D24BCC6}" type="presParOf" srcId="{F5DD1C53-DF83-4262-8761-DB92C753A9CD}" destId="{937A7A35-9AEE-4A90-928D-35929326CAEE}" srcOrd="0" destOrd="0" presId="urn:microsoft.com/office/officeart/2005/8/layout/arrow2"/>
    <dgm:cxn modelId="{33AA800C-7F9F-404B-A902-C5DE050C2AE2}" type="presParOf" srcId="{F5DD1C53-DF83-4262-8761-DB92C753A9CD}" destId="{8166F19F-834B-4732-8AB1-677A3C8C2D3A}" srcOrd="1" destOrd="0" presId="urn:microsoft.com/office/officeart/2005/8/layout/arrow2"/>
    <dgm:cxn modelId="{181CC179-A00A-4628-B92A-D39733D638EF}" type="presParOf" srcId="{8166F19F-834B-4732-8AB1-677A3C8C2D3A}" destId="{9EA9FDDD-A363-454E-9864-DC4B00DCF8B7}" srcOrd="0" destOrd="0" presId="urn:microsoft.com/office/officeart/2005/8/layout/arrow2"/>
    <dgm:cxn modelId="{58AA2124-7521-441F-B364-E3542EFC3554}" type="presParOf" srcId="{8166F19F-834B-4732-8AB1-677A3C8C2D3A}" destId="{F17FEFEC-97CA-45BC-9DDF-5E38CACD8D71}" srcOrd="1" destOrd="0" presId="urn:microsoft.com/office/officeart/2005/8/layout/arrow2"/>
    <dgm:cxn modelId="{BE55A292-009C-46A9-A675-917903A73E9F}" type="presParOf" srcId="{8166F19F-834B-4732-8AB1-677A3C8C2D3A}" destId="{6E7F8737-8EB2-46B7-B029-CE5252D5046B}" srcOrd="2" destOrd="0" presId="urn:microsoft.com/office/officeart/2005/8/layout/arrow2"/>
    <dgm:cxn modelId="{7924C0E5-20BE-4D9E-A548-788E56F564CF}" type="presParOf" srcId="{8166F19F-834B-4732-8AB1-677A3C8C2D3A}" destId="{8A6E559D-C6AA-412B-8990-4055938C5A04}" srcOrd="3" destOrd="0" presId="urn:microsoft.com/office/officeart/2005/8/layout/arrow2"/>
    <dgm:cxn modelId="{C471DF2D-FB4C-4FAC-8E7C-55173947ACAD}" type="presParOf" srcId="{8166F19F-834B-4732-8AB1-677A3C8C2D3A}" destId="{BD8A5D48-748F-4939-B720-D950D8CA5416}" srcOrd="4" destOrd="0" presId="urn:microsoft.com/office/officeart/2005/8/layout/arrow2"/>
    <dgm:cxn modelId="{50D39767-B5A9-4536-9C8E-8CC4E8816F60}" type="presParOf" srcId="{8166F19F-834B-4732-8AB1-677A3C8C2D3A}" destId="{751637A4-4958-48EB-B74B-97E373AB350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8A4CB-25CD-4D2A-9126-4064D38824A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958195-FA16-4992-8979-23E22618A109}">
      <dgm:prSet phldrT="[Texto]" custT="1"/>
      <dgm:spPr/>
      <dgm:t>
        <a:bodyPr/>
        <a:lstStyle/>
        <a:p>
          <a:pPr algn="ctr"/>
          <a:r>
            <a:rPr lang="pt-BR" sz="2000" b="1" dirty="0" smtClean="0"/>
            <a:t>Coleta de dados</a:t>
          </a:r>
          <a:endParaRPr lang="pt-BR" sz="2000" b="1" dirty="0"/>
        </a:p>
      </dgm:t>
    </dgm:pt>
    <dgm:pt modelId="{36E6DED7-8404-4074-9035-FAAFE6AFB4E3}" type="parTrans" cxnId="{9C558DFE-8A9E-4113-AD94-54EC8D4966C1}">
      <dgm:prSet/>
      <dgm:spPr/>
      <dgm:t>
        <a:bodyPr/>
        <a:lstStyle/>
        <a:p>
          <a:pPr algn="ctr"/>
          <a:endParaRPr lang="pt-BR" sz="2000"/>
        </a:p>
      </dgm:t>
    </dgm:pt>
    <dgm:pt modelId="{565B5776-C358-4418-BC36-7BC424093D34}" type="sibTrans" cxnId="{9C558DFE-8A9E-4113-AD94-54EC8D4966C1}">
      <dgm:prSet/>
      <dgm:spPr/>
      <dgm:t>
        <a:bodyPr/>
        <a:lstStyle/>
        <a:p>
          <a:pPr algn="ctr"/>
          <a:endParaRPr lang="pt-BR" sz="2000"/>
        </a:p>
      </dgm:t>
    </dgm:pt>
    <dgm:pt modelId="{12FDE34F-B126-4405-B47E-82A03D414DC2}">
      <dgm:prSet phldrT="[Texto]" custT="1"/>
      <dgm:spPr/>
      <dgm:t>
        <a:bodyPr/>
        <a:lstStyle/>
        <a:p>
          <a:pPr marL="0" indent="0" algn="ctr"/>
          <a:r>
            <a:rPr lang="pt-BR" sz="1200" b="1" dirty="0" smtClean="0"/>
            <a:t> </a:t>
          </a:r>
          <a:r>
            <a:rPr lang="pt-BR" sz="1400" b="1" dirty="0" err="1" smtClean="0"/>
            <a:t>Orbit</a:t>
          </a:r>
          <a:r>
            <a:rPr lang="pt-BR" sz="1400" b="1" dirty="0" smtClean="0"/>
            <a:t> (FAMPAT)</a:t>
          </a:r>
          <a:endParaRPr lang="pt-BR" sz="1400" b="1" dirty="0"/>
        </a:p>
      </dgm:t>
    </dgm:pt>
    <dgm:pt modelId="{6CFAB189-576E-4ACD-93B9-709102E124EB}" type="parTrans" cxnId="{E69766DB-55A7-4B0B-8946-8C8E808F8714}">
      <dgm:prSet/>
      <dgm:spPr/>
      <dgm:t>
        <a:bodyPr/>
        <a:lstStyle/>
        <a:p>
          <a:pPr algn="ctr"/>
          <a:endParaRPr lang="pt-BR" sz="2000"/>
        </a:p>
      </dgm:t>
    </dgm:pt>
    <dgm:pt modelId="{CE3819E8-9F5D-4A75-8AAD-84059D45B99C}" type="sibTrans" cxnId="{E69766DB-55A7-4B0B-8946-8C8E808F8714}">
      <dgm:prSet/>
      <dgm:spPr/>
      <dgm:t>
        <a:bodyPr/>
        <a:lstStyle/>
        <a:p>
          <a:pPr algn="ctr"/>
          <a:endParaRPr lang="pt-BR" sz="2000"/>
        </a:p>
      </dgm:t>
    </dgm:pt>
    <dgm:pt modelId="{70B2F03B-D799-473A-B4D8-D10326A84D8F}">
      <dgm:prSet phldrT="[Texto]" custT="1"/>
      <dgm:spPr/>
      <dgm:t>
        <a:bodyPr/>
        <a:lstStyle/>
        <a:p>
          <a:pPr algn="ctr"/>
          <a:r>
            <a:rPr lang="pt-BR" sz="2000" b="1" dirty="0" smtClean="0"/>
            <a:t>Tabulação e tratamento das informações</a:t>
          </a:r>
          <a:endParaRPr lang="pt-BR" sz="2000" b="1" dirty="0"/>
        </a:p>
      </dgm:t>
    </dgm:pt>
    <dgm:pt modelId="{4523D34A-4E64-488C-BC60-C34DF6AB9ADB}" type="parTrans" cxnId="{2C6AA851-77C0-4C65-BD57-911678564424}">
      <dgm:prSet/>
      <dgm:spPr/>
      <dgm:t>
        <a:bodyPr/>
        <a:lstStyle/>
        <a:p>
          <a:pPr algn="ctr"/>
          <a:endParaRPr lang="pt-BR" sz="2000"/>
        </a:p>
      </dgm:t>
    </dgm:pt>
    <dgm:pt modelId="{922E4363-1DF4-44D7-B6E1-53042023B258}" type="sibTrans" cxnId="{2C6AA851-77C0-4C65-BD57-911678564424}">
      <dgm:prSet/>
      <dgm:spPr/>
      <dgm:t>
        <a:bodyPr/>
        <a:lstStyle/>
        <a:p>
          <a:pPr algn="ctr"/>
          <a:endParaRPr lang="pt-BR" sz="2000"/>
        </a:p>
      </dgm:t>
    </dgm:pt>
    <dgm:pt modelId="{92FD4E18-AAEC-46E5-A738-379E67DD9ACB}">
      <dgm:prSet phldrT="[Texto]" custT="1"/>
      <dgm:spPr/>
      <dgm:t>
        <a:bodyPr/>
        <a:lstStyle/>
        <a:p>
          <a:pPr marL="85725" indent="0" algn="ctr"/>
          <a:r>
            <a:rPr lang="pt-BR" sz="1800" b="1" dirty="0" smtClean="0"/>
            <a:t> Confirmar ou negar a hipótese</a:t>
          </a:r>
          <a:endParaRPr lang="pt-BR" sz="1800" b="1" dirty="0"/>
        </a:p>
      </dgm:t>
    </dgm:pt>
    <dgm:pt modelId="{8123A8B4-B3A8-4987-9DCA-33C57D081A8C}" type="parTrans" cxnId="{C2E9AEAF-088F-4009-97CB-7BFD590E83A8}">
      <dgm:prSet/>
      <dgm:spPr/>
      <dgm:t>
        <a:bodyPr/>
        <a:lstStyle/>
        <a:p>
          <a:pPr algn="ctr"/>
          <a:endParaRPr lang="pt-BR" sz="2000"/>
        </a:p>
      </dgm:t>
    </dgm:pt>
    <dgm:pt modelId="{9CE31572-ABE2-4713-9D3B-AB556703373E}" type="sibTrans" cxnId="{C2E9AEAF-088F-4009-97CB-7BFD590E83A8}">
      <dgm:prSet/>
      <dgm:spPr/>
      <dgm:t>
        <a:bodyPr/>
        <a:lstStyle/>
        <a:p>
          <a:pPr algn="ctr"/>
          <a:endParaRPr lang="pt-BR" sz="2000"/>
        </a:p>
      </dgm:t>
    </dgm:pt>
    <dgm:pt modelId="{B170CC7D-5DC3-49AC-B23F-FB5BE409DA11}">
      <dgm:prSet phldrT="[Texto]" custT="1"/>
      <dgm:spPr/>
      <dgm:t>
        <a:bodyPr/>
        <a:lstStyle/>
        <a:p>
          <a:pPr algn="ctr"/>
          <a:r>
            <a:rPr lang="pt-BR" sz="2000" b="1" dirty="0" smtClean="0"/>
            <a:t>Discussão dos resultados</a:t>
          </a:r>
          <a:endParaRPr lang="pt-BR" sz="2000" b="1" dirty="0"/>
        </a:p>
      </dgm:t>
    </dgm:pt>
    <dgm:pt modelId="{A0FF69A3-D445-4E1D-8DEC-748863B08C63}" type="parTrans" cxnId="{0398A406-1FD1-4A9E-B258-EC5E98C3EFA3}">
      <dgm:prSet/>
      <dgm:spPr/>
      <dgm:t>
        <a:bodyPr/>
        <a:lstStyle/>
        <a:p>
          <a:pPr algn="ctr"/>
          <a:endParaRPr lang="pt-BR" sz="2000"/>
        </a:p>
      </dgm:t>
    </dgm:pt>
    <dgm:pt modelId="{9D6BE1A3-6E34-445C-94AA-7E71C4A17B7C}" type="sibTrans" cxnId="{0398A406-1FD1-4A9E-B258-EC5E98C3EFA3}">
      <dgm:prSet/>
      <dgm:spPr/>
      <dgm:t>
        <a:bodyPr/>
        <a:lstStyle/>
        <a:p>
          <a:pPr algn="ctr"/>
          <a:endParaRPr lang="pt-BR" sz="2000"/>
        </a:p>
      </dgm:t>
    </dgm:pt>
    <dgm:pt modelId="{CDDF8D55-80F0-44CB-9109-EAE8BA440565}">
      <dgm:prSet phldrT="[Texto]" custT="1"/>
      <dgm:spPr/>
      <dgm:t>
        <a:bodyPr/>
        <a:lstStyle/>
        <a:p>
          <a:pPr algn="ctr"/>
          <a:r>
            <a:rPr lang="pt-BR" sz="2000" b="1" dirty="0" smtClean="0"/>
            <a:t>Mapeamento das redes de </a:t>
          </a:r>
          <a:r>
            <a:rPr lang="pt-BR" sz="2000" b="1" dirty="0" err="1" smtClean="0"/>
            <a:t>co-titularidade</a:t>
          </a:r>
          <a:r>
            <a:rPr lang="pt-BR" sz="2000" b="1" dirty="0" smtClean="0"/>
            <a:t> de patentes</a:t>
          </a:r>
          <a:endParaRPr lang="pt-BR" sz="2000" b="1" dirty="0"/>
        </a:p>
      </dgm:t>
    </dgm:pt>
    <dgm:pt modelId="{F86D2A38-FBC3-47B4-B30D-535D3805D728}" type="parTrans" cxnId="{6EAB8DE4-8FB4-4970-8E2E-9D163B1B64AB}">
      <dgm:prSet/>
      <dgm:spPr/>
      <dgm:t>
        <a:bodyPr/>
        <a:lstStyle/>
        <a:p>
          <a:pPr algn="ctr"/>
          <a:endParaRPr lang="pt-BR" sz="2000"/>
        </a:p>
      </dgm:t>
    </dgm:pt>
    <dgm:pt modelId="{185A995D-A735-40B0-955D-F8A2A7E0884B}" type="sibTrans" cxnId="{6EAB8DE4-8FB4-4970-8E2E-9D163B1B64AB}">
      <dgm:prSet/>
      <dgm:spPr/>
      <dgm:t>
        <a:bodyPr/>
        <a:lstStyle/>
        <a:p>
          <a:pPr algn="ctr"/>
          <a:endParaRPr lang="pt-BR" sz="2000"/>
        </a:p>
      </dgm:t>
    </dgm:pt>
    <dgm:pt modelId="{90475132-9A1D-49F5-A178-597C87643216}">
      <dgm:prSet phldrT="[Texto]" custT="1"/>
      <dgm:spPr/>
      <dgm:t>
        <a:bodyPr/>
        <a:lstStyle/>
        <a:p>
          <a:pPr marL="85725" indent="0" algn="ctr"/>
          <a:r>
            <a:rPr lang="pt-BR" sz="1700" b="1" dirty="0" smtClean="0"/>
            <a:t> MS Excel 2013</a:t>
          </a:r>
          <a:endParaRPr lang="pt-BR" sz="1700" b="1" dirty="0"/>
        </a:p>
      </dgm:t>
    </dgm:pt>
    <dgm:pt modelId="{60865351-684A-47B1-B5F5-E2A98DE8335F}" type="parTrans" cxnId="{C235D7ED-1FF2-4572-9F0D-9ED1C37D3223}">
      <dgm:prSet/>
      <dgm:spPr/>
      <dgm:t>
        <a:bodyPr/>
        <a:lstStyle/>
        <a:p>
          <a:pPr algn="ctr"/>
          <a:endParaRPr lang="pt-BR" sz="2000"/>
        </a:p>
      </dgm:t>
    </dgm:pt>
    <dgm:pt modelId="{8D8418EB-B1C8-4E9D-AE31-53C16D9DDD67}" type="sibTrans" cxnId="{C235D7ED-1FF2-4572-9F0D-9ED1C37D3223}">
      <dgm:prSet/>
      <dgm:spPr/>
      <dgm:t>
        <a:bodyPr/>
        <a:lstStyle/>
        <a:p>
          <a:pPr algn="ctr"/>
          <a:endParaRPr lang="pt-BR" sz="2000"/>
        </a:p>
      </dgm:t>
    </dgm:pt>
    <dgm:pt modelId="{1F9C9636-4C41-49C6-BBA8-E519F1BB0678}">
      <dgm:prSet phldrT="[Texto]" custT="1"/>
      <dgm:spPr/>
      <dgm:t>
        <a:bodyPr/>
        <a:lstStyle/>
        <a:p>
          <a:pPr algn="ctr"/>
          <a:r>
            <a:rPr lang="pt-BR" sz="1700" b="1" dirty="0" smtClean="0"/>
            <a:t>Software </a:t>
          </a:r>
          <a:r>
            <a:rPr lang="pt-BR" sz="1700" b="1" dirty="0" err="1" smtClean="0"/>
            <a:t>Gephi</a:t>
          </a:r>
          <a:endParaRPr lang="pt-BR" sz="1700" b="1" dirty="0"/>
        </a:p>
      </dgm:t>
    </dgm:pt>
    <dgm:pt modelId="{7D40CD5A-389A-41F8-818E-228B94D8E25A}" type="parTrans" cxnId="{D931BA54-B1B3-48C1-8E63-DDFB5E177FCA}">
      <dgm:prSet/>
      <dgm:spPr/>
      <dgm:t>
        <a:bodyPr/>
        <a:lstStyle/>
        <a:p>
          <a:pPr algn="ctr"/>
          <a:endParaRPr lang="pt-BR" sz="2000"/>
        </a:p>
      </dgm:t>
    </dgm:pt>
    <dgm:pt modelId="{82740563-FEF3-4CFA-9DA9-6A866EDDA3D9}" type="sibTrans" cxnId="{D931BA54-B1B3-48C1-8E63-DDFB5E177FCA}">
      <dgm:prSet/>
      <dgm:spPr/>
      <dgm:t>
        <a:bodyPr/>
        <a:lstStyle/>
        <a:p>
          <a:pPr algn="ctr"/>
          <a:endParaRPr lang="pt-BR" sz="2000"/>
        </a:p>
      </dgm:t>
    </dgm:pt>
    <dgm:pt modelId="{FDC707A4-C3AB-4E0F-8259-706178FD581F}">
      <dgm:prSet phldrT="[Texto]" custT="1"/>
      <dgm:spPr/>
      <dgm:t>
        <a:bodyPr/>
        <a:lstStyle/>
        <a:p>
          <a:pPr marL="0" indent="0" algn="ctr" defTabSz="2157413"/>
          <a:r>
            <a:rPr lang="pt-BR" sz="1600" b="0" dirty="0" smtClean="0"/>
            <a:t> </a:t>
          </a:r>
          <a:r>
            <a:rPr lang="pt-BR" sz="1600" b="1" dirty="0" err="1" smtClean="0"/>
            <a:t>Zika</a:t>
          </a:r>
          <a:r>
            <a:rPr lang="pt-BR" sz="1600" b="1" dirty="0" smtClean="0"/>
            <a:t> vírus (e variações)</a:t>
          </a:r>
          <a:endParaRPr lang="pt-BR" sz="1600" b="1" dirty="0"/>
        </a:p>
      </dgm:t>
    </dgm:pt>
    <dgm:pt modelId="{D727B7A5-7182-441E-AF8A-47A21FA388CD}" type="parTrans" cxnId="{026CAFEA-99A8-486B-A84D-B0B3152F1349}">
      <dgm:prSet/>
      <dgm:spPr/>
      <dgm:t>
        <a:bodyPr/>
        <a:lstStyle/>
        <a:p>
          <a:pPr algn="ctr"/>
          <a:endParaRPr lang="pt-BR" sz="2000"/>
        </a:p>
      </dgm:t>
    </dgm:pt>
    <dgm:pt modelId="{08B2DCAD-344F-490F-9855-44367114D28D}" type="sibTrans" cxnId="{026CAFEA-99A8-486B-A84D-B0B3152F1349}">
      <dgm:prSet/>
      <dgm:spPr/>
      <dgm:t>
        <a:bodyPr/>
        <a:lstStyle/>
        <a:p>
          <a:pPr algn="ctr"/>
          <a:endParaRPr lang="pt-BR" sz="2000"/>
        </a:p>
      </dgm:t>
    </dgm:pt>
    <dgm:pt modelId="{08A2A80C-327F-408C-B908-7F3C5D798E19}">
      <dgm:prSet phldrT="[Texto]" custT="1"/>
      <dgm:spPr/>
      <dgm:t>
        <a:bodyPr/>
        <a:lstStyle/>
        <a:p>
          <a:pPr marL="0" indent="0" algn="ctr"/>
          <a:r>
            <a:rPr lang="pt-BR" sz="1500" b="1" dirty="0" smtClean="0"/>
            <a:t> título e </a:t>
          </a:r>
          <a:r>
            <a:rPr lang="pt-BR" sz="1600" b="1" dirty="0" smtClean="0"/>
            <a:t>resumo</a:t>
          </a:r>
          <a:endParaRPr lang="pt-BR" sz="1500" b="1" dirty="0"/>
        </a:p>
      </dgm:t>
    </dgm:pt>
    <dgm:pt modelId="{0C651AC0-8A6E-4B70-A5EC-828F4BD528A7}" type="parTrans" cxnId="{80E14152-6B8A-4F1C-87F6-DD227364964E}">
      <dgm:prSet/>
      <dgm:spPr/>
      <dgm:t>
        <a:bodyPr/>
        <a:lstStyle/>
        <a:p>
          <a:pPr algn="ctr"/>
          <a:endParaRPr lang="pt-BR" sz="2000"/>
        </a:p>
      </dgm:t>
    </dgm:pt>
    <dgm:pt modelId="{464D082C-8FB8-4DDE-BD2F-3D5A11A73667}" type="sibTrans" cxnId="{80E14152-6B8A-4F1C-87F6-DD227364964E}">
      <dgm:prSet/>
      <dgm:spPr/>
      <dgm:t>
        <a:bodyPr/>
        <a:lstStyle/>
        <a:p>
          <a:pPr algn="ctr"/>
          <a:endParaRPr lang="pt-BR" sz="2000"/>
        </a:p>
      </dgm:t>
    </dgm:pt>
    <dgm:pt modelId="{129DB10B-F57C-4ED3-BCF5-A7F1FF483A22}">
      <dgm:prSet phldrT="[Texto]" custT="1"/>
      <dgm:spPr/>
      <dgm:t>
        <a:bodyPr/>
        <a:lstStyle/>
        <a:p>
          <a:pPr marL="0" indent="0" algn="ctr"/>
          <a:r>
            <a:rPr lang="pt-BR" sz="1400" b="1" dirty="0" smtClean="0"/>
            <a:t> </a:t>
          </a:r>
          <a:r>
            <a:rPr lang="pt-BR" sz="1600" b="1" dirty="0" smtClean="0"/>
            <a:t>186 patentes (-6)</a:t>
          </a:r>
          <a:endParaRPr lang="pt-BR" sz="1600" b="1" dirty="0"/>
        </a:p>
      </dgm:t>
    </dgm:pt>
    <dgm:pt modelId="{876DE9E2-E10E-4BED-8B1E-139A12C6C74D}" type="parTrans" cxnId="{8E9B47F3-3865-420A-A56F-69C8B1F37228}">
      <dgm:prSet/>
      <dgm:spPr/>
      <dgm:t>
        <a:bodyPr/>
        <a:lstStyle/>
        <a:p>
          <a:pPr algn="ctr"/>
          <a:endParaRPr lang="pt-BR" sz="2000"/>
        </a:p>
      </dgm:t>
    </dgm:pt>
    <dgm:pt modelId="{739DAC06-E75F-4851-B760-7B28A5A07A71}" type="sibTrans" cxnId="{8E9B47F3-3865-420A-A56F-69C8B1F37228}">
      <dgm:prSet/>
      <dgm:spPr/>
      <dgm:t>
        <a:bodyPr/>
        <a:lstStyle/>
        <a:p>
          <a:pPr algn="ctr"/>
          <a:endParaRPr lang="pt-BR" sz="2000"/>
        </a:p>
      </dgm:t>
    </dgm:pt>
    <dgm:pt modelId="{4300CE42-0F84-4DCC-8B68-05EF0E701207}" type="pres">
      <dgm:prSet presAssocID="{5438A4CB-25CD-4D2A-9126-4064D38824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229763-875C-47D6-8787-4592AE352569}" type="pres">
      <dgm:prSet presAssocID="{B170CC7D-5DC3-49AC-B23F-FB5BE409DA11}" presName="boxAndChildren" presStyleCnt="0"/>
      <dgm:spPr/>
      <dgm:t>
        <a:bodyPr/>
        <a:lstStyle/>
        <a:p>
          <a:endParaRPr lang="pt-BR"/>
        </a:p>
      </dgm:t>
    </dgm:pt>
    <dgm:pt modelId="{893ADCBC-D3D1-4C46-8B4A-7489A344B82E}" type="pres">
      <dgm:prSet presAssocID="{B170CC7D-5DC3-49AC-B23F-FB5BE409DA11}" presName="parentTextBox" presStyleLbl="node1" presStyleIdx="0" presStyleCnt="4"/>
      <dgm:spPr/>
      <dgm:t>
        <a:bodyPr/>
        <a:lstStyle/>
        <a:p>
          <a:endParaRPr lang="pt-BR"/>
        </a:p>
      </dgm:t>
    </dgm:pt>
    <dgm:pt modelId="{0530DAB1-FCDF-4CFC-8166-BC8936197FD1}" type="pres">
      <dgm:prSet presAssocID="{B170CC7D-5DC3-49AC-B23F-FB5BE409DA11}" presName="entireBox" presStyleLbl="node1" presStyleIdx="0" presStyleCnt="4"/>
      <dgm:spPr/>
      <dgm:t>
        <a:bodyPr/>
        <a:lstStyle/>
        <a:p>
          <a:endParaRPr lang="pt-BR"/>
        </a:p>
      </dgm:t>
    </dgm:pt>
    <dgm:pt modelId="{9EC327F2-D985-47E0-AF83-C1D062FA15C0}" type="pres">
      <dgm:prSet presAssocID="{B170CC7D-5DC3-49AC-B23F-FB5BE409DA11}" presName="descendantBox" presStyleCnt="0"/>
      <dgm:spPr/>
      <dgm:t>
        <a:bodyPr/>
        <a:lstStyle/>
        <a:p>
          <a:endParaRPr lang="pt-BR"/>
        </a:p>
      </dgm:t>
    </dgm:pt>
    <dgm:pt modelId="{D70E7884-A72C-4481-AF09-17A2A9FEE80A}" type="pres">
      <dgm:prSet presAssocID="{92FD4E18-AAEC-46E5-A738-379E67DD9ACB}" presName="childTextBox" presStyleLbl="fgAccFollowNode1" presStyleIdx="0" presStyleCnt="7" custLinFactNeighborX="-28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4EFC80-FFF1-4A98-AC6B-140584BEC9EF}" type="pres">
      <dgm:prSet presAssocID="{185A995D-A735-40B0-955D-F8A2A7E0884B}" presName="sp" presStyleCnt="0"/>
      <dgm:spPr/>
      <dgm:t>
        <a:bodyPr/>
        <a:lstStyle/>
        <a:p>
          <a:endParaRPr lang="pt-BR"/>
        </a:p>
      </dgm:t>
    </dgm:pt>
    <dgm:pt modelId="{D078EA2A-A151-4715-8474-99946616992A}" type="pres">
      <dgm:prSet presAssocID="{CDDF8D55-80F0-44CB-9109-EAE8BA440565}" presName="arrowAndChildren" presStyleCnt="0"/>
      <dgm:spPr/>
      <dgm:t>
        <a:bodyPr/>
        <a:lstStyle/>
        <a:p>
          <a:endParaRPr lang="pt-BR"/>
        </a:p>
      </dgm:t>
    </dgm:pt>
    <dgm:pt modelId="{CB4E5B2A-DCD4-4036-AD63-E02C6D130964}" type="pres">
      <dgm:prSet presAssocID="{CDDF8D55-80F0-44CB-9109-EAE8BA440565}" presName="parentTextArrow" presStyleLbl="node1" presStyleIdx="0" presStyleCnt="4"/>
      <dgm:spPr/>
      <dgm:t>
        <a:bodyPr/>
        <a:lstStyle/>
        <a:p>
          <a:endParaRPr lang="pt-BR"/>
        </a:p>
      </dgm:t>
    </dgm:pt>
    <dgm:pt modelId="{7BB8C3D4-9F57-4B76-A1A4-BFFFB789DD84}" type="pres">
      <dgm:prSet presAssocID="{CDDF8D55-80F0-44CB-9109-EAE8BA440565}" presName="arrow" presStyleLbl="node1" presStyleIdx="1" presStyleCnt="4"/>
      <dgm:spPr/>
      <dgm:t>
        <a:bodyPr/>
        <a:lstStyle/>
        <a:p>
          <a:endParaRPr lang="pt-BR"/>
        </a:p>
      </dgm:t>
    </dgm:pt>
    <dgm:pt modelId="{EBFEF7EA-DECA-41EE-AF22-7A14982A2093}" type="pres">
      <dgm:prSet presAssocID="{CDDF8D55-80F0-44CB-9109-EAE8BA440565}" presName="descendantArrow" presStyleCnt="0"/>
      <dgm:spPr/>
      <dgm:t>
        <a:bodyPr/>
        <a:lstStyle/>
        <a:p>
          <a:endParaRPr lang="pt-BR"/>
        </a:p>
      </dgm:t>
    </dgm:pt>
    <dgm:pt modelId="{31CB7BDF-E8E3-4B87-8654-E4D54F73FA53}" type="pres">
      <dgm:prSet presAssocID="{1F9C9636-4C41-49C6-BBA8-E519F1BB0678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8EA83-9A39-48FD-B47C-CBEF82D99A55}" type="pres">
      <dgm:prSet presAssocID="{922E4363-1DF4-44D7-B6E1-53042023B258}" presName="sp" presStyleCnt="0"/>
      <dgm:spPr/>
      <dgm:t>
        <a:bodyPr/>
        <a:lstStyle/>
        <a:p>
          <a:endParaRPr lang="pt-BR"/>
        </a:p>
      </dgm:t>
    </dgm:pt>
    <dgm:pt modelId="{9E7FC926-65A7-42C4-899B-A8FA1B48C353}" type="pres">
      <dgm:prSet presAssocID="{70B2F03B-D799-473A-B4D8-D10326A84D8F}" presName="arrowAndChildren" presStyleCnt="0"/>
      <dgm:spPr/>
      <dgm:t>
        <a:bodyPr/>
        <a:lstStyle/>
        <a:p>
          <a:endParaRPr lang="pt-BR"/>
        </a:p>
      </dgm:t>
    </dgm:pt>
    <dgm:pt modelId="{AB6A4E14-D57D-4B3F-B9B8-164EC8662CF9}" type="pres">
      <dgm:prSet presAssocID="{70B2F03B-D799-473A-B4D8-D10326A84D8F}" presName="parentTextArrow" presStyleLbl="node1" presStyleIdx="1" presStyleCnt="4"/>
      <dgm:spPr/>
      <dgm:t>
        <a:bodyPr/>
        <a:lstStyle/>
        <a:p>
          <a:endParaRPr lang="pt-BR"/>
        </a:p>
      </dgm:t>
    </dgm:pt>
    <dgm:pt modelId="{9864EAB2-AA08-4057-A47E-DCCE3E1AE328}" type="pres">
      <dgm:prSet presAssocID="{70B2F03B-D799-473A-B4D8-D10326A84D8F}" presName="arrow" presStyleLbl="node1" presStyleIdx="2" presStyleCnt="4"/>
      <dgm:spPr/>
      <dgm:t>
        <a:bodyPr/>
        <a:lstStyle/>
        <a:p>
          <a:endParaRPr lang="pt-BR"/>
        </a:p>
      </dgm:t>
    </dgm:pt>
    <dgm:pt modelId="{8C9CEF7F-BC9E-4B92-8C94-DAA466B380C6}" type="pres">
      <dgm:prSet presAssocID="{70B2F03B-D799-473A-B4D8-D10326A84D8F}" presName="descendantArrow" presStyleCnt="0"/>
      <dgm:spPr/>
      <dgm:t>
        <a:bodyPr/>
        <a:lstStyle/>
        <a:p>
          <a:endParaRPr lang="pt-BR"/>
        </a:p>
      </dgm:t>
    </dgm:pt>
    <dgm:pt modelId="{36A43706-91B9-4EC6-8242-88E20C9F3634}" type="pres">
      <dgm:prSet presAssocID="{90475132-9A1D-49F5-A178-597C87643216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73677D-F07B-40B6-BFA2-EA30D57ED288}" type="pres">
      <dgm:prSet presAssocID="{565B5776-C358-4418-BC36-7BC424093D34}" presName="sp" presStyleCnt="0"/>
      <dgm:spPr/>
      <dgm:t>
        <a:bodyPr/>
        <a:lstStyle/>
        <a:p>
          <a:endParaRPr lang="pt-BR"/>
        </a:p>
      </dgm:t>
    </dgm:pt>
    <dgm:pt modelId="{9BCE2554-848C-45E4-A269-9382A52BC356}" type="pres">
      <dgm:prSet presAssocID="{F7958195-FA16-4992-8979-23E22618A109}" presName="arrowAndChildren" presStyleCnt="0"/>
      <dgm:spPr/>
      <dgm:t>
        <a:bodyPr/>
        <a:lstStyle/>
        <a:p>
          <a:endParaRPr lang="pt-BR"/>
        </a:p>
      </dgm:t>
    </dgm:pt>
    <dgm:pt modelId="{C4160854-7A94-48B3-9CEC-9ADC0614E2AD}" type="pres">
      <dgm:prSet presAssocID="{F7958195-FA16-4992-8979-23E22618A109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8BD23837-80E1-46E8-96DB-2930E357501E}" type="pres">
      <dgm:prSet presAssocID="{F7958195-FA16-4992-8979-23E22618A109}" presName="arrow" presStyleLbl="node1" presStyleIdx="3" presStyleCnt="4"/>
      <dgm:spPr/>
      <dgm:t>
        <a:bodyPr/>
        <a:lstStyle/>
        <a:p>
          <a:endParaRPr lang="pt-BR"/>
        </a:p>
      </dgm:t>
    </dgm:pt>
    <dgm:pt modelId="{C1915937-4793-4A14-9C51-2229FED820FC}" type="pres">
      <dgm:prSet presAssocID="{F7958195-FA16-4992-8979-23E22618A109}" presName="descendantArrow" presStyleCnt="0"/>
      <dgm:spPr/>
      <dgm:t>
        <a:bodyPr/>
        <a:lstStyle/>
        <a:p>
          <a:endParaRPr lang="pt-BR"/>
        </a:p>
      </dgm:t>
    </dgm:pt>
    <dgm:pt modelId="{55141201-366B-4455-89FC-32020BEA1842}" type="pres">
      <dgm:prSet presAssocID="{12FDE34F-B126-4405-B47E-82A03D414DC2}" presName="childTextArrow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B24C1A-4C50-4384-BAC6-4ED3923F0A73}" type="pres">
      <dgm:prSet presAssocID="{FDC707A4-C3AB-4E0F-8259-706178FD581F}" presName="childTextArrow" presStyleLbl="fgAccFollowNode1" presStyleIdx="4" presStyleCnt="7" custScaleX="144029" custScaleY="959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9F59DA-7A63-43B2-9389-3ADD72B048AA}" type="pres">
      <dgm:prSet presAssocID="{08A2A80C-327F-408C-B908-7F3C5D798E19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AB2C39-9F51-4121-BD27-3C7AB6BBCE04}" type="pres">
      <dgm:prSet presAssocID="{129DB10B-F57C-4ED3-BCF5-A7F1FF483A22}" presName="childTextArrow" presStyleLbl="fgAccFollowNode1" presStyleIdx="6" presStyleCnt="7" custScaleX="110252" custScaleY="959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558DFE-8A9E-4113-AD94-54EC8D4966C1}" srcId="{5438A4CB-25CD-4D2A-9126-4064D38824AA}" destId="{F7958195-FA16-4992-8979-23E22618A109}" srcOrd="0" destOrd="0" parTransId="{36E6DED7-8404-4074-9035-FAAFE6AFB4E3}" sibTransId="{565B5776-C358-4418-BC36-7BC424093D34}"/>
    <dgm:cxn modelId="{B9C9749B-18C6-40AD-9BBE-BEC853A61D85}" type="presOf" srcId="{129DB10B-F57C-4ED3-BCF5-A7F1FF483A22}" destId="{78AB2C39-9F51-4121-BD27-3C7AB6BBCE04}" srcOrd="0" destOrd="0" presId="urn:microsoft.com/office/officeart/2005/8/layout/process4"/>
    <dgm:cxn modelId="{BF6A3ED9-1C13-460A-B3B8-5FEC051A4E3C}" type="presOf" srcId="{B170CC7D-5DC3-49AC-B23F-FB5BE409DA11}" destId="{0530DAB1-FCDF-4CFC-8166-BC8936197FD1}" srcOrd="1" destOrd="0" presId="urn:microsoft.com/office/officeart/2005/8/layout/process4"/>
    <dgm:cxn modelId="{5AFD244E-1B98-40A8-A899-361AB2A220DA}" type="presOf" srcId="{1F9C9636-4C41-49C6-BBA8-E519F1BB0678}" destId="{31CB7BDF-E8E3-4B87-8654-E4D54F73FA53}" srcOrd="0" destOrd="0" presId="urn:microsoft.com/office/officeart/2005/8/layout/process4"/>
    <dgm:cxn modelId="{E69766DB-55A7-4B0B-8946-8C8E808F8714}" srcId="{F7958195-FA16-4992-8979-23E22618A109}" destId="{12FDE34F-B126-4405-B47E-82A03D414DC2}" srcOrd="0" destOrd="0" parTransId="{6CFAB189-576E-4ACD-93B9-709102E124EB}" sibTransId="{CE3819E8-9F5D-4A75-8AAD-84059D45B99C}"/>
    <dgm:cxn modelId="{D931BA54-B1B3-48C1-8E63-DDFB5E177FCA}" srcId="{CDDF8D55-80F0-44CB-9109-EAE8BA440565}" destId="{1F9C9636-4C41-49C6-BBA8-E519F1BB0678}" srcOrd="0" destOrd="0" parTransId="{7D40CD5A-389A-41F8-818E-228B94D8E25A}" sibTransId="{82740563-FEF3-4CFA-9DA9-6A866EDDA3D9}"/>
    <dgm:cxn modelId="{C2E9AEAF-088F-4009-97CB-7BFD590E83A8}" srcId="{B170CC7D-5DC3-49AC-B23F-FB5BE409DA11}" destId="{92FD4E18-AAEC-46E5-A738-379E67DD9ACB}" srcOrd="0" destOrd="0" parTransId="{8123A8B4-B3A8-4987-9DCA-33C57D081A8C}" sibTransId="{9CE31572-ABE2-4713-9D3B-AB556703373E}"/>
    <dgm:cxn modelId="{BDCFB404-A373-4D3D-9B79-AE484E07FC6D}" type="presOf" srcId="{FDC707A4-C3AB-4E0F-8259-706178FD581F}" destId="{67B24C1A-4C50-4384-BAC6-4ED3923F0A73}" srcOrd="0" destOrd="0" presId="urn:microsoft.com/office/officeart/2005/8/layout/process4"/>
    <dgm:cxn modelId="{A92CA1C8-6849-45DD-A71B-4559055455F9}" type="presOf" srcId="{70B2F03B-D799-473A-B4D8-D10326A84D8F}" destId="{9864EAB2-AA08-4057-A47E-DCCE3E1AE328}" srcOrd="1" destOrd="0" presId="urn:microsoft.com/office/officeart/2005/8/layout/process4"/>
    <dgm:cxn modelId="{C235D7ED-1FF2-4572-9F0D-9ED1C37D3223}" srcId="{70B2F03B-D799-473A-B4D8-D10326A84D8F}" destId="{90475132-9A1D-49F5-A178-597C87643216}" srcOrd="0" destOrd="0" parTransId="{60865351-684A-47B1-B5F5-E2A98DE8335F}" sibTransId="{8D8418EB-B1C8-4E9D-AE31-53C16D9DDD67}"/>
    <dgm:cxn modelId="{0398A406-1FD1-4A9E-B258-EC5E98C3EFA3}" srcId="{5438A4CB-25CD-4D2A-9126-4064D38824AA}" destId="{B170CC7D-5DC3-49AC-B23F-FB5BE409DA11}" srcOrd="3" destOrd="0" parTransId="{A0FF69A3-D445-4E1D-8DEC-748863B08C63}" sibTransId="{9D6BE1A3-6E34-445C-94AA-7E71C4A17B7C}"/>
    <dgm:cxn modelId="{2C6AA851-77C0-4C65-BD57-911678564424}" srcId="{5438A4CB-25CD-4D2A-9126-4064D38824AA}" destId="{70B2F03B-D799-473A-B4D8-D10326A84D8F}" srcOrd="1" destOrd="0" parTransId="{4523D34A-4E64-488C-BC60-C34DF6AB9ADB}" sibTransId="{922E4363-1DF4-44D7-B6E1-53042023B258}"/>
    <dgm:cxn modelId="{7A56B990-DBD4-4EA9-A0E3-B1AA243B809C}" type="presOf" srcId="{92FD4E18-AAEC-46E5-A738-379E67DD9ACB}" destId="{D70E7884-A72C-4481-AF09-17A2A9FEE80A}" srcOrd="0" destOrd="0" presId="urn:microsoft.com/office/officeart/2005/8/layout/process4"/>
    <dgm:cxn modelId="{026CAFEA-99A8-486B-A84D-B0B3152F1349}" srcId="{F7958195-FA16-4992-8979-23E22618A109}" destId="{FDC707A4-C3AB-4E0F-8259-706178FD581F}" srcOrd="1" destOrd="0" parTransId="{D727B7A5-7182-441E-AF8A-47A21FA388CD}" sibTransId="{08B2DCAD-344F-490F-9855-44367114D28D}"/>
    <dgm:cxn modelId="{80E14152-6B8A-4F1C-87F6-DD227364964E}" srcId="{F7958195-FA16-4992-8979-23E22618A109}" destId="{08A2A80C-327F-408C-B908-7F3C5D798E19}" srcOrd="2" destOrd="0" parTransId="{0C651AC0-8A6E-4B70-A5EC-828F4BD528A7}" sibTransId="{464D082C-8FB8-4DDE-BD2F-3D5A11A73667}"/>
    <dgm:cxn modelId="{B842348E-5F4E-44AF-8D72-64EF69602320}" type="presOf" srcId="{CDDF8D55-80F0-44CB-9109-EAE8BA440565}" destId="{7BB8C3D4-9F57-4B76-A1A4-BFFFB789DD84}" srcOrd="1" destOrd="0" presId="urn:microsoft.com/office/officeart/2005/8/layout/process4"/>
    <dgm:cxn modelId="{729D1670-85E9-4B47-A9D5-8C159386357C}" type="presOf" srcId="{08A2A80C-327F-408C-B908-7F3C5D798E19}" destId="{959F59DA-7A63-43B2-9389-3ADD72B048AA}" srcOrd="0" destOrd="0" presId="urn:microsoft.com/office/officeart/2005/8/layout/process4"/>
    <dgm:cxn modelId="{49BAFDD2-0138-4C11-972E-10042C58BD03}" type="presOf" srcId="{90475132-9A1D-49F5-A178-597C87643216}" destId="{36A43706-91B9-4EC6-8242-88E20C9F3634}" srcOrd="0" destOrd="0" presId="urn:microsoft.com/office/officeart/2005/8/layout/process4"/>
    <dgm:cxn modelId="{039D090A-3527-452F-A9C3-100D21060D79}" type="presOf" srcId="{B170CC7D-5DC3-49AC-B23F-FB5BE409DA11}" destId="{893ADCBC-D3D1-4C46-8B4A-7489A344B82E}" srcOrd="0" destOrd="0" presId="urn:microsoft.com/office/officeart/2005/8/layout/process4"/>
    <dgm:cxn modelId="{6EAB8DE4-8FB4-4970-8E2E-9D163B1B64AB}" srcId="{5438A4CB-25CD-4D2A-9126-4064D38824AA}" destId="{CDDF8D55-80F0-44CB-9109-EAE8BA440565}" srcOrd="2" destOrd="0" parTransId="{F86D2A38-FBC3-47B4-B30D-535D3805D728}" sibTransId="{185A995D-A735-40B0-955D-F8A2A7E0884B}"/>
    <dgm:cxn modelId="{E508E572-C17C-4AD3-A035-F0731AA4268E}" type="presOf" srcId="{F7958195-FA16-4992-8979-23E22618A109}" destId="{C4160854-7A94-48B3-9CEC-9ADC0614E2AD}" srcOrd="0" destOrd="0" presId="urn:microsoft.com/office/officeart/2005/8/layout/process4"/>
    <dgm:cxn modelId="{B532EA4B-E720-4324-A6E9-5265839F9905}" type="presOf" srcId="{CDDF8D55-80F0-44CB-9109-EAE8BA440565}" destId="{CB4E5B2A-DCD4-4036-AD63-E02C6D130964}" srcOrd="0" destOrd="0" presId="urn:microsoft.com/office/officeart/2005/8/layout/process4"/>
    <dgm:cxn modelId="{09C5EC0E-1CA6-4429-8085-9B76710713D8}" type="presOf" srcId="{70B2F03B-D799-473A-B4D8-D10326A84D8F}" destId="{AB6A4E14-D57D-4B3F-B9B8-164EC8662CF9}" srcOrd="0" destOrd="0" presId="urn:microsoft.com/office/officeart/2005/8/layout/process4"/>
    <dgm:cxn modelId="{785EDFC4-7099-4423-A24C-F79CCC788332}" type="presOf" srcId="{12FDE34F-B126-4405-B47E-82A03D414DC2}" destId="{55141201-366B-4455-89FC-32020BEA1842}" srcOrd="0" destOrd="0" presId="urn:microsoft.com/office/officeart/2005/8/layout/process4"/>
    <dgm:cxn modelId="{9CE8FBB8-CEBE-4A2B-A65B-C95622F744EE}" type="presOf" srcId="{5438A4CB-25CD-4D2A-9126-4064D38824AA}" destId="{4300CE42-0F84-4DCC-8B68-05EF0E701207}" srcOrd="0" destOrd="0" presId="urn:microsoft.com/office/officeart/2005/8/layout/process4"/>
    <dgm:cxn modelId="{845BD5A1-D623-4DAF-A11A-F8F41C482D3C}" type="presOf" srcId="{F7958195-FA16-4992-8979-23E22618A109}" destId="{8BD23837-80E1-46E8-96DB-2930E357501E}" srcOrd="1" destOrd="0" presId="urn:microsoft.com/office/officeart/2005/8/layout/process4"/>
    <dgm:cxn modelId="{8E9B47F3-3865-420A-A56F-69C8B1F37228}" srcId="{F7958195-FA16-4992-8979-23E22618A109}" destId="{129DB10B-F57C-4ED3-BCF5-A7F1FF483A22}" srcOrd="3" destOrd="0" parTransId="{876DE9E2-E10E-4BED-8B1E-139A12C6C74D}" sibTransId="{739DAC06-E75F-4851-B760-7B28A5A07A71}"/>
    <dgm:cxn modelId="{E891C6EE-FBCD-4FBA-932D-39ADDC825B2F}" type="presParOf" srcId="{4300CE42-0F84-4DCC-8B68-05EF0E701207}" destId="{2A229763-875C-47D6-8787-4592AE352569}" srcOrd="0" destOrd="0" presId="urn:microsoft.com/office/officeart/2005/8/layout/process4"/>
    <dgm:cxn modelId="{E7D3B298-5321-4009-B4DE-069623090949}" type="presParOf" srcId="{2A229763-875C-47D6-8787-4592AE352569}" destId="{893ADCBC-D3D1-4C46-8B4A-7489A344B82E}" srcOrd="0" destOrd="0" presId="urn:microsoft.com/office/officeart/2005/8/layout/process4"/>
    <dgm:cxn modelId="{88A1D4D6-8D01-4E78-8C62-5BBBD1FFC5BF}" type="presParOf" srcId="{2A229763-875C-47D6-8787-4592AE352569}" destId="{0530DAB1-FCDF-4CFC-8166-BC8936197FD1}" srcOrd="1" destOrd="0" presId="urn:microsoft.com/office/officeart/2005/8/layout/process4"/>
    <dgm:cxn modelId="{A6085722-0B8F-42CE-9337-FA73194D2E32}" type="presParOf" srcId="{2A229763-875C-47D6-8787-4592AE352569}" destId="{9EC327F2-D985-47E0-AF83-C1D062FA15C0}" srcOrd="2" destOrd="0" presId="urn:microsoft.com/office/officeart/2005/8/layout/process4"/>
    <dgm:cxn modelId="{1C765DF1-814F-49C2-8007-28C22E1DB148}" type="presParOf" srcId="{9EC327F2-D985-47E0-AF83-C1D062FA15C0}" destId="{D70E7884-A72C-4481-AF09-17A2A9FEE80A}" srcOrd="0" destOrd="0" presId="urn:microsoft.com/office/officeart/2005/8/layout/process4"/>
    <dgm:cxn modelId="{531AAEA0-6747-4E9C-8544-83806B61C62B}" type="presParOf" srcId="{4300CE42-0F84-4DCC-8B68-05EF0E701207}" destId="{504EFC80-FFF1-4A98-AC6B-140584BEC9EF}" srcOrd="1" destOrd="0" presId="urn:microsoft.com/office/officeart/2005/8/layout/process4"/>
    <dgm:cxn modelId="{441A1D6C-0C0C-4D46-97ED-3E945FE12391}" type="presParOf" srcId="{4300CE42-0F84-4DCC-8B68-05EF0E701207}" destId="{D078EA2A-A151-4715-8474-99946616992A}" srcOrd="2" destOrd="0" presId="urn:microsoft.com/office/officeart/2005/8/layout/process4"/>
    <dgm:cxn modelId="{A5D92E8A-B3E2-4B19-BFBF-8978FA674679}" type="presParOf" srcId="{D078EA2A-A151-4715-8474-99946616992A}" destId="{CB4E5B2A-DCD4-4036-AD63-E02C6D130964}" srcOrd="0" destOrd="0" presId="urn:microsoft.com/office/officeart/2005/8/layout/process4"/>
    <dgm:cxn modelId="{9E77636F-6093-4925-9DE7-4A408A8DD706}" type="presParOf" srcId="{D078EA2A-A151-4715-8474-99946616992A}" destId="{7BB8C3D4-9F57-4B76-A1A4-BFFFB789DD84}" srcOrd="1" destOrd="0" presId="urn:microsoft.com/office/officeart/2005/8/layout/process4"/>
    <dgm:cxn modelId="{D6BB574D-6027-4CA5-8917-B6C856E977C2}" type="presParOf" srcId="{D078EA2A-A151-4715-8474-99946616992A}" destId="{EBFEF7EA-DECA-41EE-AF22-7A14982A2093}" srcOrd="2" destOrd="0" presId="urn:microsoft.com/office/officeart/2005/8/layout/process4"/>
    <dgm:cxn modelId="{121D143D-B3A3-463D-A298-2421F0A3BBA5}" type="presParOf" srcId="{EBFEF7EA-DECA-41EE-AF22-7A14982A2093}" destId="{31CB7BDF-E8E3-4B87-8654-E4D54F73FA53}" srcOrd="0" destOrd="0" presId="urn:microsoft.com/office/officeart/2005/8/layout/process4"/>
    <dgm:cxn modelId="{935CC2E6-4791-4FBE-827F-77072E230C84}" type="presParOf" srcId="{4300CE42-0F84-4DCC-8B68-05EF0E701207}" destId="{7AE8EA83-9A39-48FD-B47C-CBEF82D99A55}" srcOrd="3" destOrd="0" presId="urn:microsoft.com/office/officeart/2005/8/layout/process4"/>
    <dgm:cxn modelId="{686319F8-05D7-4509-A3CF-13F29AD5EFDA}" type="presParOf" srcId="{4300CE42-0F84-4DCC-8B68-05EF0E701207}" destId="{9E7FC926-65A7-42C4-899B-A8FA1B48C353}" srcOrd="4" destOrd="0" presId="urn:microsoft.com/office/officeart/2005/8/layout/process4"/>
    <dgm:cxn modelId="{1660D785-6A1D-4F94-9C34-8537409D050A}" type="presParOf" srcId="{9E7FC926-65A7-42C4-899B-A8FA1B48C353}" destId="{AB6A4E14-D57D-4B3F-B9B8-164EC8662CF9}" srcOrd="0" destOrd="0" presId="urn:microsoft.com/office/officeart/2005/8/layout/process4"/>
    <dgm:cxn modelId="{28CE1C69-861E-4DE1-B0F8-6D6E0245EE4B}" type="presParOf" srcId="{9E7FC926-65A7-42C4-899B-A8FA1B48C353}" destId="{9864EAB2-AA08-4057-A47E-DCCE3E1AE328}" srcOrd="1" destOrd="0" presId="urn:microsoft.com/office/officeart/2005/8/layout/process4"/>
    <dgm:cxn modelId="{5097EE59-ED31-4436-AAF1-E9344226026B}" type="presParOf" srcId="{9E7FC926-65A7-42C4-899B-A8FA1B48C353}" destId="{8C9CEF7F-BC9E-4B92-8C94-DAA466B380C6}" srcOrd="2" destOrd="0" presId="urn:microsoft.com/office/officeart/2005/8/layout/process4"/>
    <dgm:cxn modelId="{A89B4DFD-96BF-4C54-9842-671BA61577C5}" type="presParOf" srcId="{8C9CEF7F-BC9E-4B92-8C94-DAA466B380C6}" destId="{36A43706-91B9-4EC6-8242-88E20C9F3634}" srcOrd="0" destOrd="0" presId="urn:microsoft.com/office/officeart/2005/8/layout/process4"/>
    <dgm:cxn modelId="{32CBAE72-B976-4856-8930-E166179320E7}" type="presParOf" srcId="{4300CE42-0F84-4DCC-8B68-05EF0E701207}" destId="{6773677D-F07B-40B6-BFA2-EA30D57ED288}" srcOrd="5" destOrd="0" presId="urn:microsoft.com/office/officeart/2005/8/layout/process4"/>
    <dgm:cxn modelId="{0E559C09-C5E9-433E-BD9E-F521749803B8}" type="presParOf" srcId="{4300CE42-0F84-4DCC-8B68-05EF0E701207}" destId="{9BCE2554-848C-45E4-A269-9382A52BC356}" srcOrd="6" destOrd="0" presId="urn:microsoft.com/office/officeart/2005/8/layout/process4"/>
    <dgm:cxn modelId="{E11A96D1-D9C6-4C91-BBA4-6651184109C0}" type="presParOf" srcId="{9BCE2554-848C-45E4-A269-9382A52BC356}" destId="{C4160854-7A94-48B3-9CEC-9ADC0614E2AD}" srcOrd="0" destOrd="0" presId="urn:microsoft.com/office/officeart/2005/8/layout/process4"/>
    <dgm:cxn modelId="{5F3153B7-1D6E-48C8-B3ED-B276CED412C0}" type="presParOf" srcId="{9BCE2554-848C-45E4-A269-9382A52BC356}" destId="{8BD23837-80E1-46E8-96DB-2930E357501E}" srcOrd="1" destOrd="0" presId="urn:microsoft.com/office/officeart/2005/8/layout/process4"/>
    <dgm:cxn modelId="{7D863269-C459-4E9B-AA6B-02F26AFC0ACA}" type="presParOf" srcId="{9BCE2554-848C-45E4-A269-9382A52BC356}" destId="{C1915937-4793-4A14-9C51-2229FED820FC}" srcOrd="2" destOrd="0" presId="urn:microsoft.com/office/officeart/2005/8/layout/process4"/>
    <dgm:cxn modelId="{D7734D9E-ABAF-434F-B3FD-391C6D6F4438}" type="presParOf" srcId="{C1915937-4793-4A14-9C51-2229FED820FC}" destId="{55141201-366B-4455-89FC-32020BEA1842}" srcOrd="0" destOrd="0" presId="urn:microsoft.com/office/officeart/2005/8/layout/process4"/>
    <dgm:cxn modelId="{255E7CA1-72E8-4C16-9C2E-39E4C026F264}" type="presParOf" srcId="{C1915937-4793-4A14-9C51-2229FED820FC}" destId="{67B24C1A-4C50-4384-BAC6-4ED3923F0A73}" srcOrd="1" destOrd="0" presId="urn:microsoft.com/office/officeart/2005/8/layout/process4"/>
    <dgm:cxn modelId="{6412ED71-8C66-4467-9EF1-1E5B46FB4697}" type="presParOf" srcId="{C1915937-4793-4A14-9C51-2229FED820FC}" destId="{959F59DA-7A63-43B2-9389-3ADD72B048AA}" srcOrd="2" destOrd="0" presId="urn:microsoft.com/office/officeart/2005/8/layout/process4"/>
    <dgm:cxn modelId="{34ED8FD4-AE6B-4783-A5EC-18613A301175}" type="presParOf" srcId="{C1915937-4793-4A14-9C51-2229FED820FC}" destId="{78AB2C39-9F51-4121-BD27-3C7AB6BBCE04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326A6-D64C-4FD0-85F4-DEA5D181F759}">
      <dsp:nvSpPr>
        <dsp:cNvPr id="0" name=""/>
        <dsp:cNvSpPr/>
      </dsp:nvSpPr>
      <dsp:spPr>
        <a:xfrm rot="600000">
          <a:off x="2316502" y="1381642"/>
          <a:ext cx="3085287" cy="332235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79F61-5460-4728-9308-DF60F04AA921}">
      <dsp:nvSpPr>
        <dsp:cNvPr id="0" name=""/>
        <dsp:cNvSpPr/>
      </dsp:nvSpPr>
      <dsp:spPr>
        <a:xfrm>
          <a:off x="2230100" y="1450507"/>
          <a:ext cx="81000" cy="8100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912E7-1669-4C8B-BC37-841EF5A3EC37}">
      <dsp:nvSpPr>
        <dsp:cNvPr id="0" name=""/>
        <dsp:cNvSpPr/>
      </dsp:nvSpPr>
      <dsp:spPr>
        <a:xfrm>
          <a:off x="2240152" y="1551928"/>
          <a:ext cx="543459" cy="59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6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Uganda (1947)</a:t>
          </a:r>
          <a:endParaRPr lang="pt-BR" sz="1100" b="1" kern="1200" dirty="0"/>
        </a:p>
      </dsp:txBody>
      <dsp:txXfrm>
        <a:off x="2240152" y="1551928"/>
        <a:ext cx="543459" cy="597876"/>
      </dsp:txXfrm>
    </dsp:sp>
    <dsp:sp modelId="{4C2AB622-2495-4462-9723-4946F0C19611}">
      <dsp:nvSpPr>
        <dsp:cNvPr id="0" name=""/>
        <dsp:cNvSpPr/>
      </dsp:nvSpPr>
      <dsp:spPr>
        <a:xfrm>
          <a:off x="4426636" y="1683488"/>
          <a:ext cx="81000" cy="8100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51A5C-9246-4C20-9969-4A6330FC985B}">
      <dsp:nvSpPr>
        <dsp:cNvPr id="0" name=""/>
        <dsp:cNvSpPr/>
      </dsp:nvSpPr>
      <dsp:spPr>
        <a:xfrm>
          <a:off x="4176248" y="1823113"/>
          <a:ext cx="616694" cy="43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3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tx1"/>
              </a:solidFill>
            </a:rPr>
            <a:t>Ilha </a:t>
          </a:r>
          <a:r>
            <a:rPr lang="pt-BR" sz="1100" b="1" kern="1200" dirty="0" err="1" smtClean="0">
              <a:solidFill>
                <a:schemeClr val="tx1"/>
              </a:solidFill>
            </a:rPr>
            <a:t>Yap</a:t>
          </a:r>
          <a:r>
            <a:rPr lang="pt-BR" sz="1100" b="1" kern="1200" dirty="0" smtClean="0">
              <a:solidFill>
                <a:schemeClr val="tx1"/>
              </a:solidFill>
            </a:rPr>
            <a:t> (2007)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4176248" y="1823113"/>
        <a:ext cx="616694" cy="436650"/>
      </dsp:txXfrm>
    </dsp:sp>
    <dsp:sp modelId="{89CAB063-7561-4B03-9C73-E10A86D100FA}">
      <dsp:nvSpPr>
        <dsp:cNvPr id="0" name=""/>
        <dsp:cNvSpPr/>
      </dsp:nvSpPr>
      <dsp:spPr>
        <a:xfrm>
          <a:off x="3696603" y="2712067"/>
          <a:ext cx="333389" cy="33338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96868-4591-441A-932D-AF5DC7D8E8C8}">
      <dsp:nvSpPr>
        <dsp:cNvPr id="0" name=""/>
        <dsp:cNvSpPr/>
      </dsp:nvSpPr>
      <dsp:spPr>
        <a:xfrm>
          <a:off x="97150" y="977728"/>
          <a:ext cx="1230976" cy="222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 </a:t>
          </a:r>
          <a:endParaRPr lang="pt-BR" sz="1100" kern="1200" dirty="0"/>
        </a:p>
      </dsp:txBody>
      <dsp:txXfrm>
        <a:off x="97150" y="977728"/>
        <a:ext cx="1230976" cy="2227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A7A35-9AEE-4A90-928D-35929326CAEE}">
      <dsp:nvSpPr>
        <dsp:cNvPr id="0" name=""/>
        <dsp:cNvSpPr/>
      </dsp:nvSpPr>
      <dsp:spPr>
        <a:xfrm rot="120000">
          <a:off x="280012" y="141700"/>
          <a:ext cx="1673995" cy="242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9FDDD-A363-454E-9864-DC4B00DCF8B7}">
      <dsp:nvSpPr>
        <dsp:cNvPr id="0" name=""/>
        <dsp:cNvSpPr/>
      </dsp:nvSpPr>
      <dsp:spPr>
        <a:xfrm>
          <a:off x="518882" y="385492"/>
          <a:ext cx="81000" cy="8100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FEFEC-97CA-45BC-9DDF-5E38CACD8D71}">
      <dsp:nvSpPr>
        <dsp:cNvPr id="0" name=""/>
        <dsp:cNvSpPr/>
      </dsp:nvSpPr>
      <dsp:spPr>
        <a:xfrm>
          <a:off x="268337" y="528894"/>
          <a:ext cx="758831" cy="45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16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Polinésia Francesa (2013)</a:t>
          </a:r>
          <a:endParaRPr lang="pt-BR" sz="1300" b="1" kern="1200" dirty="0"/>
        </a:p>
      </dsp:txBody>
      <dsp:txXfrm>
        <a:off x="268337" y="528894"/>
        <a:ext cx="758831" cy="456462"/>
      </dsp:txXfrm>
    </dsp:sp>
    <dsp:sp modelId="{6E7F8737-8EB2-46B7-B029-CE5252D5046B}">
      <dsp:nvSpPr>
        <dsp:cNvPr id="0" name=""/>
        <dsp:cNvSpPr/>
      </dsp:nvSpPr>
      <dsp:spPr>
        <a:xfrm>
          <a:off x="2039984" y="212583"/>
          <a:ext cx="80999" cy="8099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E559D-C6AA-412B-8990-4055938C5A04}">
      <dsp:nvSpPr>
        <dsp:cNvPr id="0" name=""/>
        <dsp:cNvSpPr/>
      </dsp:nvSpPr>
      <dsp:spPr>
        <a:xfrm>
          <a:off x="1193203" y="520430"/>
          <a:ext cx="606511" cy="859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936" tIns="0" rIns="0" bIns="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100" kern="1200" dirty="0" smtClean="0"/>
            <a:t> </a:t>
          </a:r>
          <a:endParaRPr lang="pt-BR" sz="6100" kern="1200" dirty="0"/>
        </a:p>
      </dsp:txBody>
      <dsp:txXfrm>
        <a:off x="1193203" y="520430"/>
        <a:ext cx="606511" cy="859224"/>
      </dsp:txXfrm>
    </dsp:sp>
    <dsp:sp modelId="{BD8A5D48-748F-4939-B720-D950D8CA5416}">
      <dsp:nvSpPr>
        <dsp:cNvPr id="0" name=""/>
        <dsp:cNvSpPr/>
      </dsp:nvSpPr>
      <dsp:spPr>
        <a:xfrm>
          <a:off x="2857369" y="1415192"/>
          <a:ext cx="164263" cy="16426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637A4-4958-48EB-B74B-97E373AB3501}">
      <dsp:nvSpPr>
        <dsp:cNvPr id="0" name=""/>
        <dsp:cNvSpPr/>
      </dsp:nvSpPr>
      <dsp:spPr>
        <a:xfrm>
          <a:off x="1758453" y="343471"/>
          <a:ext cx="606511" cy="105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4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Brasil e AL (2015)</a:t>
          </a:r>
          <a:endParaRPr lang="pt-BR" sz="1300" b="1" kern="1200" dirty="0"/>
        </a:p>
      </dsp:txBody>
      <dsp:txXfrm>
        <a:off x="1758453" y="343471"/>
        <a:ext cx="606511" cy="1059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0DAB1-FCDF-4CFC-8166-BC8936197FD1}">
      <dsp:nvSpPr>
        <dsp:cNvPr id="0" name=""/>
        <dsp:cNvSpPr/>
      </dsp:nvSpPr>
      <dsp:spPr>
        <a:xfrm>
          <a:off x="0" y="2841182"/>
          <a:ext cx="6912768" cy="621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Discussão dos resultados</a:t>
          </a:r>
          <a:endParaRPr lang="pt-BR" sz="2000" b="1" kern="1200" dirty="0"/>
        </a:p>
      </dsp:txBody>
      <dsp:txXfrm>
        <a:off x="0" y="2841182"/>
        <a:ext cx="6912768" cy="335653"/>
      </dsp:txXfrm>
    </dsp:sp>
    <dsp:sp modelId="{D70E7884-A72C-4481-AF09-17A2A9FEE80A}">
      <dsp:nvSpPr>
        <dsp:cNvPr id="0" name=""/>
        <dsp:cNvSpPr/>
      </dsp:nvSpPr>
      <dsp:spPr>
        <a:xfrm>
          <a:off x="0" y="3164404"/>
          <a:ext cx="6912768" cy="285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85725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 Confirmar ou negar a hipótese</a:t>
          </a:r>
          <a:endParaRPr lang="pt-BR" sz="1800" b="1" kern="1200" dirty="0"/>
        </a:p>
      </dsp:txBody>
      <dsp:txXfrm>
        <a:off x="0" y="3164404"/>
        <a:ext cx="6912768" cy="285927"/>
      </dsp:txXfrm>
    </dsp:sp>
    <dsp:sp modelId="{7BB8C3D4-9F57-4B76-A1A4-BFFFB789DD84}">
      <dsp:nvSpPr>
        <dsp:cNvPr id="0" name=""/>
        <dsp:cNvSpPr/>
      </dsp:nvSpPr>
      <dsp:spPr>
        <a:xfrm rot="10800000">
          <a:off x="0" y="1894513"/>
          <a:ext cx="6912768" cy="9559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Mapeamento das redes de </a:t>
          </a:r>
          <a:r>
            <a:rPr lang="pt-BR" sz="2000" b="1" kern="1200" dirty="0" err="1" smtClean="0"/>
            <a:t>co-titularidade</a:t>
          </a:r>
          <a:r>
            <a:rPr lang="pt-BR" sz="2000" b="1" kern="1200" dirty="0" smtClean="0"/>
            <a:t> de patentes</a:t>
          </a:r>
          <a:endParaRPr lang="pt-BR" sz="2000" b="1" kern="1200" dirty="0"/>
        </a:p>
      </dsp:txBody>
      <dsp:txXfrm rot="-10800000">
        <a:off x="0" y="1894513"/>
        <a:ext cx="6912768" cy="335553"/>
      </dsp:txXfrm>
    </dsp:sp>
    <dsp:sp modelId="{31CB7BDF-E8E3-4B87-8654-E4D54F73FA53}">
      <dsp:nvSpPr>
        <dsp:cNvPr id="0" name=""/>
        <dsp:cNvSpPr/>
      </dsp:nvSpPr>
      <dsp:spPr>
        <a:xfrm>
          <a:off x="0" y="2230067"/>
          <a:ext cx="6912768" cy="2858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Software </a:t>
          </a:r>
          <a:r>
            <a:rPr lang="pt-BR" sz="1700" b="1" kern="1200" dirty="0" err="1" smtClean="0"/>
            <a:t>Gephi</a:t>
          </a:r>
          <a:endParaRPr lang="pt-BR" sz="1700" b="1" kern="1200" dirty="0"/>
        </a:p>
      </dsp:txBody>
      <dsp:txXfrm>
        <a:off x="0" y="2230067"/>
        <a:ext cx="6912768" cy="285841"/>
      </dsp:txXfrm>
    </dsp:sp>
    <dsp:sp modelId="{9864EAB2-AA08-4057-A47E-DCCE3E1AE328}">
      <dsp:nvSpPr>
        <dsp:cNvPr id="0" name=""/>
        <dsp:cNvSpPr/>
      </dsp:nvSpPr>
      <dsp:spPr>
        <a:xfrm rot="10800000">
          <a:off x="0" y="947845"/>
          <a:ext cx="6912768" cy="9559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Tabulação e tratamento das informações</a:t>
          </a:r>
          <a:endParaRPr lang="pt-BR" sz="2000" b="1" kern="1200" dirty="0"/>
        </a:p>
      </dsp:txBody>
      <dsp:txXfrm rot="-10800000">
        <a:off x="0" y="947845"/>
        <a:ext cx="6912768" cy="335553"/>
      </dsp:txXfrm>
    </dsp:sp>
    <dsp:sp modelId="{36A43706-91B9-4EC6-8242-88E20C9F3634}">
      <dsp:nvSpPr>
        <dsp:cNvPr id="0" name=""/>
        <dsp:cNvSpPr/>
      </dsp:nvSpPr>
      <dsp:spPr>
        <a:xfrm>
          <a:off x="0" y="1283398"/>
          <a:ext cx="6912768" cy="2858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85725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 MS Excel 2013</a:t>
          </a:r>
          <a:endParaRPr lang="pt-BR" sz="1700" b="1" kern="1200" dirty="0"/>
        </a:p>
      </dsp:txBody>
      <dsp:txXfrm>
        <a:off x="0" y="1283398"/>
        <a:ext cx="6912768" cy="285841"/>
      </dsp:txXfrm>
    </dsp:sp>
    <dsp:sp modelId="{8BD23837-80E1-46E8-96DB-2930E357501E}">
      <dsp:nvSpPr>
        <dsp:cNvPr id="0" name=""/>
        <dsp:cNvSpPr/>
      </dsp:nvSpPr>
      <dsp:spPr>
        <a:xfrm rot="10800000">
          <a:off x="0" y="1177"/>
          <a:ext cx="6912768" cy="9559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Coleta de dados</a:t>
          </a:r>
          <a:endParaRPr lang="pt-BR" sz="2000" b="1" kern="1200" dirty="0"/>
        </a:p>
      </dsp:txBody>
      <dsp:txXfrm rot="-10800000">
        <a:off x="0" y="1177"/>
        <a:ext cx="6912768" cy="335553"/>
      </dsp:txXfrm>
    </dsp:sp>
    <dsp:sp modelId="{55141201-366B-4455-89FC-32020BEA1842}">
      <dsp:nvSpPr>
        <dsp:cNvPr id="0" name=""/>
        <dsp:cNvSpPr/>
      </dsp:nvSpPr>
      <dsp:spPr>
        <a:xfrm>
          <a:off x="2470" y="336730"/>
          <a:ext cx="1520606" cy="2858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 </a:t>
          </a:r>
          <a:r>
            <a:rPr lang="pt-BR" sz="1400" b="1" kern="1200" dirty="0" err="1" smtClean="0"/>
            <a:t>Orbit</a:t>
          </a:r>
          <a:r>
            <a:rPr lang="pt-BR" sz="1400" b="1" kern="1200" dirty="0" smtClean="0"/>
            <a:t> (FAMPAT)</a:t>
          </a:r>
          <a:endParaRPr lang="pt-BR" sz="1400" b="1" kern="1200" dirty="0"/>
        </a:p>
      </dsp:txBody>
      <dsp:txXfrm>
        <a:off x="2470" y="336730"/>
        <a:ext cx="1520606" cy="285841"/>
      </dsp:txXfrm>
    </dsp:sp>
    <dsp:sp modelId="{67B24C1A-4C50-4384-BAC6-4ED3923F0A73}">
      <dsp:nvSpPr>
        <dsp:cNvPr id="0" name=""/>
        <dsp:cNvSpPr/>
      </dsp:nvSpPr>
      <dsp:spPr>
        <a:xfrm>
          <a:off x="1523077" y="342510"/>
          <a:ext cx="2190114" cy="274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2157413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 </a:t>
          </a:r>
          <a:r>
            <a:rPr lang="pt-BR" sz="1600" b="1" kern="1200" dirty="0" err="1" smtClean="0"/>
            <a:t>Zika</a:t>
          </a:r>
          <a:r>
            <a:rPr lang="pt-BR" sz="1600" b="1" kern="1200" dirty="0" smtClean="0"/>
            <a:t> vírus (e variações)</a:t>
          </a:r>
          <a:endParaRPr lang="pt-BR" sz="1600" b="1" kern="1200" dirty="0"/>
        </a:p>
      </dsp:txBody>
      <dsp:txXfrm>
        <a:off x="1523077" y="342510"/>
        <a:ext cx="2190114" cy="274282"/>
      </dsp:txXfrm>
    </dsp:sp>
    <dsp:sp modelId="{959F59DA-7A63-43B2-9389-3ADD72B048AA}">
      <dsp:nvSpPr>
        <dsp:cNvPr id="0" name=""/>
        <dsp:cNvSpPr/>
      </dsp:nvSpPr>
      <dsp:spPr>
        <a:xfrm>
          <a:off x="3713191" y="336730"/>
          <a:ext cx="1520606" cy="2858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 título e </a:t>
          </a:r>
          <a:r>
            <a:rPr lang="pt-BR" sz="1600" b="1" kern="1200" dirty="0" smtClean="0"/>
            <a:t>resumo</a:t>
          </a:r>
          <a:endParaRPr lang="pt-BR" sz="1500" b="1" kern="1200" dirty="0"/>
        </a:p>
      </dsp:txBody>
      <dsp:txXfrm>
        <a:off x="3713191" y="336730"/>
        <a:ext cx="1520606" cy="285841"/>
      </dsp:txXfrm>
    </dsp:sp>
    <dsp:sp modelId="{78AB2C39-9F51-4121-BD27-3C7AB6BBCE04}">
      <dsp:nvSpPr>
        <dsp:cNvPr id="0" name=""/>
        <dsp:cNvSpPr/>
      </dsp:nvSpPr>
      <dsp:spPr>
        <a:xfrm>
          <a:off x="5233798" y="342510"/>
          <a:ext cx="1676499" cy="274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 </a:t>
          </a:r>
          <a:r>
            <a:rPr lang="pt-BR" sz="1600" b="1" kern="1200" dirty="0" smtClean="0"/>
            <a:t>186 patentes (-6)</a:t>
          </a:r>
          <a:endParaRPr lang="pt-BR" sz="1600" b="1" kern="1200" dirty="0"/>
        </a:p>
      </dsp:txBody>
      <dsp:txXfrm>
        <a:off x="5233798" y="342510"/>
        <a:ext cx="1676499" cy="274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D9D39-85B5-4535-899F-F66B602D577D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C852A-1A13-4785-A260-065ACC811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20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CA01-9617-4D15-B410-EF7F641A4A8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51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Font typeface="Courier New" panose="02070309020205020404" pitchFamily="49" charset="0"/>
              <a:buNone/>
            </a:pPr>
            <a:r>
              <a:rPr lang="pt-BR" sz="2200" dirty="0" smtClean="0"/>
              <a:t>Sem cobrança de taxas escolares, treinar as elites profissionais</a:t>
            </a:r>
            <a:endParaRPr lang="es-ES" sz="2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CA01-9617-4D15-B410-EF7F641A4A8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5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Font typeface="Courier New" panose="02070309020205020404" pitchFamily="49" charset="0"/>
              <a:buNone/>
            </a:pPr>
            <a:r>
              <a:rPr lang="pt-BR" sz="2200" dirty="0" smtClean="0"/>
              <a:t>Sem cobrança de taxas escolares, treinar as elites profissionais</a:t>
            </a:r>
            <a:endParaRPr lang="es-ES" sz="2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CA01-9617-4D15-B410-EF7F641A4A8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Font typeface="Courier New" panose="02070309020205020404" pitchFamily="49" charset="0"/>
              <a:buNone/>
            </a:pPr>
            <a:r>
              <a:rPr lang="pt-BR" sz="2200" dirty="0" smtClean="0"/>
              <a:t>Sem cobrança de taxas escolares, treinar as elites profissionais</a:t>
            </a:r>
            <a:endParaRPr lang="es-ES" sz="2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CA01-9617-4D15-B410-EF7F641A4A8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00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Font typeface="Courier New" panose="02070309020205020404" pitchFamily="49" charset="0"/>
              <a:buNone/>
            </a:pPr>
            <a:r>
              <a:rPr lang="pt-BR" sz="2200" dirty="0" smtClean="0"/>
              <a:t>Sem cobrança de taxas escolares, treinar as elites profissionais</a:t>
            </a:r>
            <a:endParaRPr lang="es-ES" sz="2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CA01-9617-4D15-B410-EF7F641A4A8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92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Font typeface="Courier New" panose="02070309020205020404" pitchFamily="49" charset="0"/>
              <a:buNone/>
            </a:pPr>
            <a:r>
              <a:rPr lang="pt-BR" sz="2200" dirty="0" smtClean="0"/>
              <a:t>Sem cobrança de taxas escolares, treinar as elites profissionais</a:t>
            </a:r>
            <a:endParaRPr lang="es-ES" sz="2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CA01-9617-4D15-B410-EF7F641A4A8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09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CA01-9617-4D15-B410-EF7F641A4A8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26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CA01-9617-4D15-B410-EF7F641A4A8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37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2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75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75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Char char="◎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◉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6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2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2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6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4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E1367-649E-4C3A-9090-14FD547C6292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590840"/>
            <a:ext cx="8075240" cy="857250"/>
          </a:xfrm>
        </p:spPr>
        <p:txBody>
          <a:bodyPr>
            <a:noAutofit/>
          </a:bodyPr>
          <a:lstStyle/>
          <a:p>
            <a:r>
              <a:rPr lang="pt-BR" sz="3200" dirty="0"/>
              <a:t>Colaboração universidade-empresa-governo para desenvolvimento de tecnologias associadas ao combate do </a:t>
            </a:r>
            <a:r>
              <a:rPr lang="pt-BR" sz="3200" dirty="0" err="1"/>
              <a:t>Zika</a:t>
            </a:r>
            <a:r>
              <a:rPr lang="pt-BR" sz="3200" dirty="0"/>
              <a:t> vírus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9982"/>
            <a:ext cx="8229600" cy="298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600" dirty="0" smtClean="0"/>
              <a:t>São Carlos, </a:t>
            </a:r>
            <a:r>
              <a:rPr lang="pt-BR" sz="1600" dirty="0"/>
              <a:t>2018</a:t>
            </a:r>
          </a:p>
          <a:p>
            <a:pPr marL="0" indent="0" algn="just">
              <a:buNone/>
            </a:pP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142184" y="314781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Paulo Roberto CINTRA. UNICAMP</a:t>
            </a:r>
          </a:p>
          <a:p>
            <a:pPr algn="r"/>
            <a:r>
              <a:rPr lang="pt-BR" dirty="0"/>
              <a:t>Janaina Oliveira Pamplona da </a:t>
            </a:r>
            <a:r>
              <a:rPr lang="pt-BR" dirty="0" smtClean="0"/>
              <a:t>COSTA. UNICAMP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6191" y="1936895"/>
            <a:ext cx="5678775" cy="702675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</a:pPr>
            <a:r>
              <a:rPr lang="pt-BR" sz="3300" b="1" dirty="0"/>
              <a:t>RESULTADOS E DISCUSSÃO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401489" y="478314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09/14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1591429" y="619162"/>
            <a:ext cx="5961143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401489" y="47741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10/14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1732613" y="-83513"/>
            <a:ext cx="5678775" cy="702675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pt-BR" sz="3000" b="1" dirty="0"/>
              <a:t>Países dos titulares das patentes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111"/>
              </p:ext>
            </p:extLst>
          </p:nvPr>
        </p:nvGraphicFramePr>
        <p:xfrm>
          <a:off x="1432323" y="747488"/>
          <a:ext cx="6375797" cy="4086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5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2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6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Países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</a:rPr>
                        <a:t>No.Pat</a:t>
                      </a:r>
                      <a:r>
                        <a:rPr lang="pt-BR" sz="1400" b="1" u="none" strike="noStrike" dirty="0" smtClean="0">
                          <a:effectLst/>
                        </a:rPr>
                        <a:t>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Univ.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</a:rPr>
                        <a:t>Ag.Inov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Spin-off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Emp.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Gov.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</a:rPr>
                        <a:t>Híb.G-U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Invent</a:t>
                      </a:r>
                      <a:r>
                        <a:rPr lang="pt-BR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Estados Unidos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sng" strike="noStrike" dirty="0">
                          <a:effectLst/>
                        </a:rPr>
                        <a:t>33</a:t>
                      </a:r>
                      <a:endParaRPr lang="pt-BR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China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sng" strike="noStrike" dirty="0">
                          <a:effectLst/>
                        </a:rPr>
                        <a:t>43</a:t>
                      </a:r>
                      <a:endParaRPr lang="pt-BR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França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Alemanha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Coréia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Bélgica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Suíça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Taiwan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Reino Unido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Austrália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Áustria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smtClean="0">
                          <a:effectLst/>
                        </a:rPr>
                        <a:t>Japão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Canada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Filipinas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Holanda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Hong Kong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Israel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noFill/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Singapura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noFill/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Elipse 1"/>
          <p:cNvSpPr/>
          <p:nvPr/>
        </p:nvSpPr>
        <p:spPr>
          <a:xfrm>
            <a:off x="2621757" y="932260"/>
            <a:ext cx="1318022" cy="567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>
          <a:xfrm>
            <a:off x="5404248" y="932260"/>
            <a:ext cx="496490" cy="567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1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1743889" y="836175"/>
            <a:ext cx="5961143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401489" y="47741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11/14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1732613" y="0"/>
            <a:ext cx="5972419" cy="702675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pt-BR" sz="2400" b="1" dirty="0"/>
              <a:t>Colaborações </a:t>
            </a:r>
            <a:r>
              <a:rPr lang="pt-BR" sz="2400" b="1" dirty="0" smtClean="0"/>
              <a:t>Universidade-Empresa-Governo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3568" y="4680079"/>
            <a:ext cx="45207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Fonte: Elaboração própria, a partir de dados da Plataforma </a:t>
            </a:r>
            <a:r>
              <a:rPr lang="pt-BR" sz="1050" dirty="0" err="1"/>
              <a:t>Orbit</a:t>
            </a:r>
            <a:endParaRPr lang="pt-BR" sz="1050" dirty="0"/>
          </a:p>
          <a:p>
            <a:r>
              <a:rPr lang="pt-BR" sz="1050" dirty="0" smtClean="0"/>
              <a:t>Nota: Não se consideram as patentes cujos titulares são os próprios </a:t>
            </a:r>
            <a:r>
              <a:rPr lang="pt-BR" sz="1050" dirty="0" smtClean="0"/>
              <a:t>inventores</a:t>
            </a:r>
            <a:r>
              <a:rPr lang="pt-BR" sz="1050" dirty="0" smtClean="0"/>
              <a:t>.</a:t>
            </a:r>
            <a:endParaRPr lang="pt-BR" sz="1050" dirty="0"/>
          </a:p>
          <a:p>
            <a:endParaRPr lang="pt-BR" sz="1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5566"/>
            <a:ext cx="8037572" cy="3645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90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743889" y="836175"/>
            <a:ext cx="5961143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401489" y="47741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12/14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ço Reservado para Texto 4"/>
          <p:cNvSpPr txBox="1">
            <a:spLocks/>
          </p:cNvSpPr>
          <p:nvPr/>
        </p:nvSpPr>
        <p:spPr>
          <a:xfrm>
            <a:off x="1590267" y="1073255"/>
            <a:ext cx="6268387" cy="361434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3000"/>
              <a:buFont typeface="Arial" panose="020B0604020202020204" pitchFamily="34" charset="0"/>
              <a:buChar char="◎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◉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500" dirty="0"/>
              <a:t>De 163 patentes de </a:t>
            </a:r>
            <a:r>
              <a:rPr lang="pt-BR" sz="1500" dirty="0" smtClean="0"/>
              <a:t>firmas, </a:t>
            </a:r>
            <a:r>
              <a:rPr lang="pt-BR" sz="1500" dirty="0"/>
              <a:t>29 (17,8%) foram em colaboração </a:t>
            </a:r>
          </a:p>
          <a:p>
            <a:pPr marL="26789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450" dirty="0"/>
          </a:p>
          <a:p>
            <a:pPr marL="525066" lvl="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500" dirty="0"/>
              <a:t>8 patentes colaboração entre países </a:t>
            </a:r>
          </a:p>
          <a:p>
            <a:pPr marL="525066" lvl="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500" dirty="0"/>
              <a:t>21 patentes colaboração dentro do mesmo país</a:t>
            </a:r>
          </a:p>
          <a:p>
            <a:pPr marL="525066" lvl="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525066" lvl="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500" u="sng" dirty="0"/>
              <a:t>4 patentes colaboração Universidade-Empresa</a:t>
            </a:r>
          </a:p>
          <a:p>
            <a:pPr marL="525066" lvl="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500" dirty="0"/>
              <a:t>7 patentes colaboração Empresa-Empresa  (2 subsidiária-sede)</a:t>
            </a:r>
          </a:p>
          <a:p>
            <a:pPr marL="525066" lvl="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500" dirty="0"/>
              <a:t>11 patentes colaboração Universidade-Universidade</a:t>
            </a:r>
          </a:p>
          <a:p>
            <a:pPr marL="525066" lvl="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825" dirty="0"/>
          </a:p>
          <a:p>
            <a:pPr marL="525066" lvl="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500" dirty="0"/>
              <a:t>2 patentes colaboração Universidade-Agência de Inovação</a:t>
            </a:r>
          </a:p>
          <a:p>
            <a:pPr marL="525066" lvl="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500" dirty="0"/>
              <a:t>5 patentes colaboração Governo-Universidade</a:t>
            </a:r>
          </a:p>
          <a:p>
            <a:pPr marL="26789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1500" dirty="0"/>
          </a:p>
          <a:p>
            <a:pPr marL="0" indent="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None/>
            </a:pPr>
            <a:endParaRPr lang="pt-BR" sz="1350" dirty="0"/>
          </a:p>
          <a:p>
            <a:pPr marL="0" indent="0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None/>
            </a:pPr>
            <a:r>
              <a:rPr lang="pt-BR" sz="1350" dirty="0"/>
              <a:t>* Nenhuma colaboração Universidade-</a:t>
            </a:r>
            <a:r>
              <a:rPr lang="pt-BR" sz="1350" i="1" dirty="0"/>
              <a:t>Spin-off</a:t>
            </a:r>
          </a:p>
          <a:p>
            <a:pPr marL="267891" indent="-267891">
              <a:lnSpc>
                <a:spcPct val="100000"/>
              </a:lnSpc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1800" dirty="0"/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1732613" y="0"/>
            <a:ext cx="5678775" cy="702675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pt-BR" sz="2400" b="1" dirty="0"/>
              <a:t>Colaborações Universidade-Empresa</a:t>
            </a:r>
          </a:p>
        </p:txBody>
      </p:sp>
      <p:sp>
        <p:nvSpPr>
          <p:cNvPr id="2" name="Chave esquerda 1"/>
          <p:cNvSpPr/>
          <p:nvPr/>
        </p:nvSpPr>
        <p:spPr>
          <a:xfrm>
            <a:off x="1808779" y="1464580"/>
            <a:ext cx="66266" cy="578644"/>
          </a:xfrm>
          <a:prstGeom prst="leftBrac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Chave esquerda 11"/>
          <p:cNvSpPr/>
          <p:nvPr/>
        </p:nvSpPr>
        <p:spPr>
          <a:xfrm>
            <a:off x="1840756" y="2299783"/>
            <a:ext cx="34289" cy="15954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" name="CaixaDeTexto 2"/>
          <p:cNvSpPr txBox="1"/>
          <p:nvPr/>
        </p:nvSpPr>
        <p:spPr>
          <a:xfrm>
            <a:off x="1417143" y="1442370"/>
            <a:ext cx="392415" cy="85741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350" dirty="0"/>
              <a:t>Geográfico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07944" y="2700511"/>
            <a:ext cx="392415" cy="8263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350" dirty="0"/>
              <a:t>Instituição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7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6191" y="1936895"/>
            <a:ext cx="5678775" cy="702675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</a:pPr>
            <a:r>
              <a:rPr lang="pt-BR" sz="3300" b="1" dirty="0"/>
              <a:t>CONCLUSÃO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401489" y="47741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13/14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732612" y="911184"/>
            <a:ext cx="5961143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401489" y="47741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14/14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1732613" y="157301"/>
            <a:ext cx="5678775" cy="702675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pt-BR" sz="3000" b="1" dirty="0"/>
              <a:t>Considerações</a:t>
            </a:r>
          </a:p>
        </p:txBody>
      </p:sp>
      <p:sp>
        <p:nvSpPr>
          <p:cNvPr id="10" name="Espaço Reservado para Texto 4"/>
          <p:cNvSpPr txBox="1">
            <a:spLocks/>
          </p:cNvSpPr>
          <p:nvPr/>
        </p:nvSpPr>
        <p:spPr>
          <a:xfrm>
            <a:off x="1732614" y="1081473"/>
            <a:ext cx="6054074" cy="361434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3000"/>
              <a:buFont typeface="Arial" panose="020B0604020202020204" pitchFamily="34" charset="0"/>
              <a:buChar char="◎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◉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00000"/>
              </a:lnSpc>
              <a:spcAft>
                <a:spcPts val="13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/>
              <a:t>Hipótese de um Sistema Global de Inovação para combate ao </a:t>
            </a:r>
            <a:r>
              <a:rPr lang="pt-BR" sz="2000" dirty="0" err="1"/>
              <a:t>Zika</a:t>
            </a:r>
            <a:r>
              <a:rPr lang="pt-BR" sz="2000" dirty="0"/>
              <a:t> </a:t>
            </a:r>
            <a:r>
              <a:rPr lang="pt-BR" sz="2000" dirty="0" smtClean="0"/>
              <a:t>vírus não </a:t>
            </a:r>
            <a:r>
              <a:rPr lang="pt-BR" sz="2000" dirty="0"/>
              <a:t>foi confirmada </a:t>
            </a:r>
          </a:p>
          <a:p>
            <a:pPr marL="893763" indent="-361950">
              <a:lnSpc>
                <a:spcPct val="100000"/>
              </a:lnSpc>
              <a:spcAft>
                <a:spcPts val="135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pt-BR" sz="2000" b="1" dirty="0">
                <a:sym typeface="Wingdings" panose="05000000000000000000" pitchFamily="2" charset="2"/>
              </a:rPr>
              <a:t> instituições tendem a atuar </a:t>
            </a:r>
            <a:r>
              <a:rPr lang="pt-BR" sz="2000" b="1" dirty="0" smtClean="0">
                <a:sym typeface="Wingdings" panose="05000000000000000000" pitchFamily="2" charset="2"/>
              </a:rPr>
              <a:t>isoladas</a:t>
            </a:r>
          </a:p>
          <a:p>
            <a:pPr marL="361950" indent="-361950">
              <a:lnSpc>
                <a:spcPct val="100000"/>
              </a:lnSpc>
              <a:spcAft>
                <a:spcPts val="135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à"/>
            </a:pPr>
            <a:endParaRPr lang="pt-BR" sz="2000" dirty="0">
              <a:sym typeface="Wingdings" panose="05000000000000000000" pitchFamily="2" charset="2"/>
            </a:endParaRPr>
          </a:p>
          <a:p>
            <a:pPr marL="361950" indent="-361950">
              <a:lnSpc>
                <a:spcPct val="100000"/>
              </a:lnSpc>
              <a:spcAft>
                <a:spcPts val="13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u="sng" dirty="0" smtClean="0"/>
              <a:t>Limitação</a:t>
            </a:r>
            <a:r>
              <a:rPr lang="pt-BR" sz="2000" dirty="0" smtClean="0"/>
              <a:t>: “</a:t>
            </a:r>
            <a:r>
              <a:rPr lang="pt-BR" sz="2000" dirty="0" err="1" smtClean="0"/>
              <a:t>zika</a:t>
            </a:r>
            <a:r>
              <a:rPr lang="pt-BR" sz="2000" dirty="0" smtClean="0"/>
              <a:t> </a:t>
            </a:r>
            <a:r>
              <a:rPr lang="pt-BR" sz="2000" dirty="0" err="1"/>
              <a:t>virus</a:t>
            </a:r>
            <a:r>
              <a:rPr lang="pt-BR" sz="2000" dirty="0"/>
              <a:t>” </a:t>
            </a:r>
            <a:r>
              <a:rPr lang="pt-BR" sz="2000" dirty="0" smtClean="0"/>
              <a:t>apenas em títulos </a:t>
            </a:r>
            <a:r>
              <a:rPr lang="pt-BR" sz="2000" dirty="0"/>
              <a:t>e </a:t>
            </a:r>
            <a:r>
              <a:rPr lang="pt-BR" sz="2000" dirty="0" smtClean="0"/>
              <a:t>resumos</a:t>
            </a:r>
          </a:p>
          <a:p>
            <a:pPr marL="361950" indent="-361950">
              <a:lnSpc>
                <a:spcPct val="100000"/>
              </a:lnSpc>
              <a:spcAft>
                <a:spcPts val="135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000" dirty="0" smtClean="0"/>
              <a:t>Pesquisas futuras: </a:t>
            </a:r>
            <a:r>
              <a:rPr lang="pt-BR" sz="2000" dirty="0"/>
              <a:t>conjunto mais amplo de </a:t>
            </a:r>
            <a:r>
              <a:rPr lang="pt-BR" sz="2000" dirty="0" smtClean="0"/>
              <a:t>patentes e de outras </a:t>
            </a:r>
            <a:r>
              <a:rPr lang="pt-BR" sz="2000" dirty="0"/>
              <a:t>formas de combate </a:t>
            </a:r>
            <a:r>
              <a:rPr lang="pt-BR" sz="2000" dirty="0" smtClean="0"/>
              <a:t>ao mosquito </a:t>
            </a:r>
            <a:r>
              <a:rPr lang="pt-BR" sz="2000" i="1" dirty="0" smtClean="0"/>
              <a:t>Aedes</a:t>
            </a:r>
            <a:r>
              <a:rPr lang="pt-BR" sz="2000" dirty="0" smtClean="0"/>
              <a:t> </a:t>
            </a:r>
            <a:endParaRPr lang="pt-BR" sz="2000" dirty="0"/>
          </a:p>
          <a:p>
            <a:pPr marL="600075" indent="-257175">
              <a:lnSpc>
                <a:spcPct val="100000"/>
              </a:lnSpc>
              <a:spcAft>
                <a:spcPts val="135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à"/>
            </a:pPr>
            <a:endParaRPr lang="pt-BR" sz="2000" dirty="0">
              <a:sym typeface="Wingdings" panose="05000000000000000000" pitchFamily="2" charset="2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32612" y="-20587"/>
            <a:ext cx="6268388" cy="702675"/>
          </a:xfrm>
        </p:spPr>
        <p:txBody>
          <a:bodyPr>
            <a:normAutofit/>
          </a:bodyPr>
          <a:lstStyle/>
          <a:p>
            <a:r>
              <a:rPr lang="pt-BR" sz="3000" b="1" dirty="0"/>
              <a:t>Referências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11560" y="844322"/>
            <a:ext cx="7992888" cy="3573675"/>
          </a:xfrm>
        </p:spPr>
        <p:txBody>
          <a:bodyPr>
            <a:noAutofit/>
          </a:bodyPr>
          <a:lstStyle/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/>
              <a:t>BIBLIOTECA DIGITAL ZIKA. </a:t>
            </a:r>
            <a:r>
              <a:rPr lang="pt-BR" sz="1100" b="1" dirty="0"/>
              <a:t>Fontes de financiamento</a:t>
            </a:r>
            <a:r>
              <a:rPr lang="pt-BR" sz="1100" dirty="0"/>
              <a:t>. 2016. Disponível em: &lt;https://bdz.sbu.unicamp.br/wp/fonte-de-financiamento/&gt; Acesso em: 16 jun. 2018.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/>
              <a:t>BUENO, F. T. C. Vigilância e resposta em saúde no plano regional: um estudo preliminar do caso da febre do </a:t>
            </a:r>
            <a:r>
              <a:rPr lang="pt-BR" sz="1100" dirty="0" err="1"/>
              <a:t>zika</a:t>
            </a:r>
            <a:r>
              <a:rPr lang="pt-BR" sz="1100" dirty="0"/>
              <a:t> vírus. </a:t>
            </a:r>
            <a:r>
              <a:rPr lang="pt-BR" sz="1100" b="1" dirty="0"/>
              <a:t>Ciência &amp; Saúde Coletiva,</a:t>
            </a:r>
            <a:r>
              <a:rPr lang="pt-BR" sz="1100" dirty="0"/>
              <a:t> v. 22, n. 7, p. 2305-2314, 2017.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/>
              <a:t>Campos, A.; Costa, J. Governança de redes e formalização da pesquisa e desenvolvimento (P&amp;D): novos fatores para a análise da relação universidade empresa. In: </a:t>
            </a:r>
            <a:r>
              <a:rPr lang="pt-BR" sz="1100" dirty="0" err="1"/>
              <a:t>Vessuri</a:t>
            </a:r>
            <a:r>
              <a:rPr lang="pt-BR" sz="1100" dirty="0"/>
              <a:t>, H.; </a:t>
            </a:r>
            <a:r>
              <a:rPr lang="pt-BR" sz="1100" dirty="0" err="1"/>
              <a:t>Arellano</a:t>
            </a:r>
            <a:r>
              <a:rPr lang="pt-BR" sz="1100" dirty="0"/>
              <a:t>, A.; </a:t>
            </a:r>
            <a:r>
              <a:rPr lang="pt-BR" sz="1100" dirty="0" err="1"/>
              <a:t>Kreimer</a:t>
            </a:r>
            <a:r>
              <a:rPr lang="pt-BR" sz="1100" dirty="0"/>
              <a:t>, P.; Velho, L. (eds.) </a:t>
            </a:r>
            <a:r>
              <a:rPr lang="pt-BR" sz="1100" b="1" dirty="0"/>
              <a:t>Perspectivas </a:t>
            </a:r>
            <a:r>
              <a:rPr lang="pt-BR" sz="1100" b="1" dirty="0" err="1"/>
              <a:t>latinoamericanas</a:t>
            </a:r>
            <a:r>
              <a:rPr lang="pt-BR" sz="1100" b="1" dirty="0"/>
              <a:t> </a:t>
            </a:r>
            <a:r>
              <a:rPr lang="pt-BR" sz="1100" b="1" dirty="0" err="1"/>
              <a:t>en</a:t>
            </a:r>
            <a:r>
              <a:rPr lang="pt-BR" sz="1100" b="1" dirty="0"/>
              <a:t> </a:t>
            </a:r>
            <a:r>
              <a:rPr lang="pt-BR" sz="1100" b="1" dirty="0" err="1"/>
              <a:t>el</a:t>
            </a:r>
            <a:r>
              <a:rPr lang="pt-BR" sz="1100" b="1" dirty="0"/>
              <a:t> </a:t>
            </a:r>
            <a:r>
              <a:rPr lang="pt-BR" sz="1100" b="1" dirty="0" err="1"/>
              <a:t>estudio</a:t>
            </a:r>
            <a:r>
              <a:rPr lang="pt-BR" sz="1100" b="1" dirty="0"/>
              <a:t> social de </a:t>
            </a:r>
            <a:r>
              <a:rPr lang="pt-BR" sz="1100" b="1" dirty="0" err="1"/>
              <a:t>la</a:t>
            </a:r>
            <a:r>
              <a:rPr lang="pt-BR" sz="1100" b="1" dirty="0"/>
              <a:t> </a:t>
            </a:r>
            <a:r>
              <a:rPr lang="pt-BR" sz="1100" b="1" dirty="0" err="1"/>
              <a:t>ciencia</a:t>
            </a:r>
            <a:r>
              <a:rPr lang="pt-BR" sz="1100" b="1" dirty="0"/>
              <a:t>, </a:t>
            </a:r>
            <a:r>
              <a:rPr lang="pt-BR" sz="1100" b="1" dirty="0" err="1"/>
              <a:t>la</a:t>
            </a:r>
            <a:r>
              <a:rPr lang="pt-BR" sz="1100" b="1" dirty="0"/>
              <a:t> </a:t>
            </a:r>
            <a:r>
              <a:rPr lang="pt-BR" sz="1100" b="1" dirty="0" err="1"/>
              <a:t>tecnología</a:t>
            </a:r>
            <a:r>
              <a:rPr lang="pt-BR" sz="1100" b="1" dirty="0"/>
              <a:t> y </a:t>
            </a:r>
            <a:r>
              <a:rPr lang="pt-BR" sz="1100" b="1" dirty="0" err="1"/>
              <a:t>el</a:t>
            </a:r>
            <a:r>
              <a:rPr lang="pt-BR" sz="1100" b="1" dirty="0"/>
              <a:t> </a:t>
            </a:r>
            <a:r>
              <a:rPr lang="pt-BR" sz="1100" b="1" dirty="0" err="1"/>
              <a:t>conocimiento</a:t>
            </a:r>
            <a:r>
              <a:rPr lang="pt-BR" sz="1100" dirty="0"/>
              <a:t>. </a:t>
            </a:r>
            <a:r>
              <a:rPr lang="pt-BR" sz="1100" dirty="0" err="1"/>
              <a:t>Ciudad</a:t>
            </a:r>
            <a:r>
              <a:rPr lang="pt-BR" sz="1100" dirty="0"/>
              <a:t> </a:t>
            </a:r>
            <a:r>
              <a:rPr lang="pt-BR" sz="1100" dirty="0" err="1"/>
              <a:t>del</a:t>
            </a:r>
            <a:r>
              <a:rPr lang="pt-BR" sz="1100" dirty="0"/>
              <a:t> México: </a:t>
            </a:r>
            <a:r>
              <a:rPr lang="pt-BR" sz="1100" dirty="0" err="1"/>
              <a:t>Siglo</a:t>
            </a:r>
            <a:r>
              <a:rPr lang="pt-BR" sz="1100" dirty="0"/>
              <a:t> </a:t>
            </a:r>
            <a:r>
              <a:rPr lang="pt-BR" sz="1100" dirty="0" err="1"/>
              <a:t>Veintiuno</a:t>
            </a:r>
            <a:r>
              <a:rPr lang="pt-BR" sz="1100" dirty="0"/>
              <a:t>, 2014.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 err="1"/>
              <a:t>Dutrenit</a:t>
            </a:r>
            <a:r>
              <a:rPr lang="pt-BR" sz="1100" dirty="0"/>
              <a:t>, G.; </a:t>
            </a:r>
            <a:r>
              <a:rPr lang="pt-BR" sz="1100" dirty="0" err="1"/>
              <a:t>Arza</a:t>
            </a:r>
            <a:r>
              <a:rPr lang="pt-BR" sz="1100" dirty="0"/>
              <a:t>, V. </a:t>
            </a:r>
            <a:r>
              <a:rPr lang="pt-BR" sz="1100" dirty="0" err="1"/>
              <a:t>Features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interactions</a:t>
            </a:r>
            <a:r>
              <a:rPr lang="pt-BR" sz="1100" dirty="0"/>
              <a:t> </a:t>
            </a:r>
            <a:r>
              <a:rPr lang="pt-BR" sz="1100" dirty="0" err="1"/>
              <a:t>between</a:t>
            </a:r>
            <a:r>
              <a:rPr lang="pt-BR" sz="1100" dirty="0"/>
              <a:t> </a:t>
            </a:r>
            <a:r>
              <a:rPr lang="pt-BR" sz="1100" dirty="0" err="1"/>
              <a:t>public</a:t>
            </a:r>
            <a:r>
              <a:rPr lang="pt-BR" sz="1100" dirty="0"/>
              <a:t> </a:t>
            </a:r>
            <a:r>
              <a:rPr lang="pt-BR" sz="1100" dirty="0" err="1"/>
              <a:t>research</a:t>
            </a:r>
            <a:r>
              <a:rPr lang="pt-BR" sz="1100" dirty="0"/>
              <a:t> </a:t>
            </a:r>
            <a:r>
              <a:rPr lang="pt-BR" sz="1100" dirty="0" err="1"/>
              <a:t>organizations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industry</a:t>
            </a:r>
            <a:r>
              <a:rPr lang="pt-BR" sz="1100" dirty="0"/>
              <a:t> in </a:t>
            </a:r>
            <a:r>
              <a:rPr lang="pt-BR" sz="1100" dirty="0" err="1"/>
              <a:t>Latin</a:t>
            </a:r>
            <a:r>
              <a:rPr lang="pt-BR" sz="1100" dirty="0"/>
              <a:t> </a:t>
            </a:r>
            <a:r>
              <a:rPr lang="pt-BR" sz="1100" dirty="0" err="1"/>
              <a:t>America</a:t>
            </a:r>
            <a:r>
              <a:rPr lang="pt-BR" sz="1100" dirty="0"/>
              <a:t>: </a:t>
            </a:r>
            <a:r>
              <a:rPr lang="pt-BR" sz="1100" dirty="0" err="1"/>
              <a:t>the</a:t>
            </a:r>
            <a:r>
              <a:rPr lang="pt-BR" sz="1100" dirty="0"/>
              <a:t> perspective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researchers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firms</a:t>
            </a:r>
            <a:r>
              <a:rPr lang="pt-BR" sz="1100" dirty="0"/>
              <a:t>. In: Albuquerque, E., </a:t>
            </a:r>
            <a:r>
              <a:rPr lang="pt-BR" sz="1100" dirty="0" err="1"/>
              <a:t>Suzigan</a:t>
            </a:r>
            <a:r>
              <a:rPr lang="pt-BR" sz="1100" dirty="0"/>
              <a:t>, W., </a:t>
            </a:r>
            <a:r>
              <a:rPr lang="pt-BR" sz="1100" dirty="0" err="1"/>
              <a:t>Kruss</a:t>
            </a:r>
            <a:r>
              <a:rPr lang="pt-BR" sz="1100" dirty="0"/>
              <a:t>, G., Lee, K. (</a:t>
            </a:r>
            <a:r>
              <a:rPr lang="pt-BR" sz="1100" dirty="0" err="1"/>
              <a:t>Eds</a:t>
            </a:r>
            <a:r>
              <a:rPr lang="pt-BR" sz="1100" dirty="0"/>
              <a:t>). </a:t>
            </a:r>
            <a:r>
              <a:rPr lang="pt-BR" sz="1100" b="1" dirty="0" err="1"/>
              <a:t>Developing</a:t>
            </a:r>
            <a:r>
              <a:rPr lang="pt-BR" sz="1100" b="1" dirty="0"/>
              <a:t> </a:t>
            </a:r>
            <a:r>
              <a:rPr lang="pt-BR" sz="1100" b="1" dirty="0" err="1"/>
              <a:t>National</a:t>
            </a:r>
            <a:r>
              <a:rPr lang="pt-BR" sz="1100" b="1" dirty="0"/>
              <a:t> Systems </a:t>
            </a:r>
            <a:r>
              <a:rPr lang="pt-BR" sz="1100" b="1" dirty="0" err="1"/>
              <a:t>of</a:t>
            </a:r>
            <a:r>
              <a:rPr lang="pt-BR" sz="1100" b="1" dirty="0"/>
              <a:t> </a:t>
            </a:r>
            <a:r>
              <a:rPr lang="pt-BR" sz="1100" b="1" dirty="0" err="1"/>
              <a:t>Innovation</a:t>
            </a:r>
            <a:r>
              <a:rPr lang="pt-BR" sz="1100" b="1" dirty="0"/>
              <a:t>: </a:t>
            </a:r>
            <a:r>
              <a:rPr lang="pt-BR" sz="1100" dirty="0" err="1"/>
              <a:t>university-industry</a:t>
            </a:r>
            <a:r>
              <a:rPr lang="pt-BR" sz="1100" dirty="0"/>
              <a:t> </a:t>
            </a:r>
            <a:r>
              <a:rPr lang="pt-BR" sz="1100" dirty="0" err="1"/>
              <a:t>interactions</a:t>
            </a:r>
            <a:r>
              <a:rPr lang="pt-BR" sz="1100" dirty="0"/>
              <a:t> in global South. Gloucester: Edward </a:t>
            </a:r>
            <a:r>
              <a:rPr lang="pt-BR" sz="1100" dirty="0" err="1"/>
              <a:t>Elgar</a:t>
            </a:r>
            <a:r>
              <a:rPr lang="pt-BR" sz="1100" dirty="0"/>
              <a:t>, 2015.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/>
              <a:t>ECDC - </a:t>
            </a:r>
            <a:r>
              <a:rPr lang="pt-BR" sz="1100" dirty="0" err="1"/>
              <a:t>European</a:t>
            </a:r>
            <a:r>
              <a:rPr lang="pt-BR" sz="1100" dirty="0"/>
              <a:t> Centre for </a:t>
            </a:r>
            <a:r>
              <a:rPr lang="pt-BR" sz="1100" dirty="0" err="1"/>
              <a:t>Disease</a:t>
            </a:r>
            <a:r>
              <a:rPr lang="pt-BR" sz="1100" dirty="0"/>
              <a:t> </a:t>
            </a:r>
            <a:r>
              <a:rPr lang="pt-BR" sz="1100" dirty="0" err="1"/>
              <a:t>Prevention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Control</a:t>
            </a:r>
            <a:r>
              <a:rPr lang="pt-BR" sz="1100" dirty="0"/>
              <a:t>. </a:t>
            </a:r>
            <a:r>
              <a:rPr lang="pt-BR" sz="1100" b="1" dirty="0" err="1"/>
              <a:t>Current</a:t>
            </a:r>
            <a:r>
              <a:rPr lang="pt-BR" sz="1100" b="1" dirty="0"/>
              <a:t> </a:t>
            </a:r>
            <a:r>
              <a:rPr lang="pt-BR" sz="1100" b="1" dirty="0" err="1"/>
              <a:t>Zika</a:t>
            </a:r>
            <a:r>
              <a:rPr lang="pt-BR" sz="1100" b="1" dirty="0"/>
              <a:t> </a:t>
            </a:r>
            <a:r>
              <a:rPr lang="pt-BR" sz="1100" b="1" dirty="0" err="1"/>
              <a:t>transmission</a:t>
            </a:r>
            <a:r>
              <a:rPr lang="pt-BR" sz="1100" b="1" dirty="0"/>
              <a:t> </a:t>
            </a:r>
            <a:r>
              <a:rPr lang="pt-BR" sz="1100" b="1" dirty="0" err="1"/>
              <a:t>worldwide</a:t>
            </a:r>
            <a:r>
              <a:rPr lang="pt-BR" sz="1100" dirty="0"/>
              <a:t>. 21 dez. 2017. </a:t>
            </a:r>
            <a:r>
              <a:rPr lang="pt-BR" sz="1100" dirty="0" err="1"/>
              <a:t>Disponivel</a:t>
            </a:r>
            <a:r>
              <a:rPr lang="pt-BR" sz="1100" dirty="0"/>
              <a:t> em: &lt;https://ecdc.europa.eu/en/publications-data/current-zika-transmission-worldwide&gt; Acesso em: 10 jun. 2018.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 err="1"/>
              <a:t>Etzkowitz</a:t>
            </a:r>
            <a:r>
              <a:rPr lang="pt-BR" sz="1100" dirty="0"/>
              <a:t>, H., </a:t>
            </a:r>
            <a:r>
              <a:rPr lang="pt-BR" sz="1100" dirty="0" err="1"/>
              <a:t>Leydesdorff</a:t>
            </a:r>
            <a:r>
              <a:rPr lang="pt-BR" sz="1100" dirty="0"/>
              <a:t>, L.. The dynamics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innovation</a:t>
            </a:r>
            <a:r>
              <a:rPr lang="pt-BR" sz="1100" dirty="0"/>
              <a:t>: </a:t>
            </a:r>
            <a:r>
              <a:rPr lang="pt-BR" sz="1100" dirty="0" err="1"/>
              <a:t>from</a:t>
            </a:r>
            <a:r>
              <a:rPr lang="pt-BR" sz="1100" dirty="0"/>
              <a:t> </a:t>
            </a:r>
            <a:r>
              <a:rPr lang="pt-BR" sz="1100" dirty="0" err="1"/>
              <a:t>national</a:t>
            </a:r>
            <a:r>
              <a:rPr lang="pt-BR" sz="1100" dirty="0"/>
              <a:t> systems </a:t>
            </a:r>
            <a:r>
              <a:rPr lang="pt-BR" sz="1100" dirty="0" err="1"/>
              <a:t>and</a:t>
            </a:r>
            <a:r>
              <a:rPr lang="pt-BR" sz="1100" dirty="0"/>
              <a:t> ‘</a:t>
            </a:r>
            <a:r>
              <a:rPr lang="pt-BR" sz="1100" dirty="0" err="1"/>
              <a:t>Mode</a:t>
            </a:r>
            <a:r>
              <a:rPr lang="pt-BR" sz="1100" dirty="0"/>
              <a:t> 2’ </a:t>
            </a:r>
            <a:r>
              <a:rPr lang="pt-BR" sz="1100" dirty="0" err="1"/>
              <a:t>to</a:t>
            </a:r>
            <a:r>
              <a:rPr lang="pt-BR" sz="1100" dirty="0"/>
              <a:t> a Triple </a:t>
            </a:r>
            <a:r>
              <a:rPr lang="pt-BR" sz="1100" dirty="0" err="1"/>
              <a:t>Helix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University</a:t>
            </a:r>
            <a:r>
              <a:rPr lang="pt-BR" sz="1100" dirty="0"/>
              <a:t>–</a:t>
            </a:r>
            <a:r>
              <a:rPr lang="pt-BR" sz="1100" dirty="0" err="1"/>
              <a:t>industry</a:t>
            </a:r>
            <a:r>
              <a:rPr lang="pt-BR" sz="1100" dirty="0"/>
              <a:t>–</a:t>
            </a:r>
            <a:r>
              <a:rPr lang="pt-BR" sz="1100" dirty="0" err="1"/>
              <a:t>government</a:t>
            </a:r>
            <a:r>
              <a:rPr lang="pt-BR" sz="1100" dirty="0"/>
              <a:t> </a:t>
            </a:r>
            <a:r>
              <a:rPr lang="pt-BR" sz="1100" dirty="0" err="1"/>
              <a:t>relations</a:t>
            </a:r>
            <a:r>
              <a:rPr lang="pt-BR" sz="1100" dirty="0"/>
              <a:t>. </a:t>
            </a:r>
            <a:r>
              <a:rPr lang="pt-BR" sz="1100" b="1" dirty="0" err="1"/>
              <a:t>Research</a:t>
            </a:r>
            <a:r>
              <a:rPr lang="pt-BR" sz="1100" b="1" dirty="0"/>
              <a:t> </a:t>
            </a:r>
            <a:r>
              <a:rPr lang="pt-BR" sz="1100" b="1" dirty="0" err="1"/>
              <a:t>Policy</a:t>
            </a:r>
            <a:r>
              <a:rPr lang="pt-BR" sz="1100" b="1" dirty="0"/>
              <a:t>, </a:t>
            </a:r>
            <a:r>
              <a:rPr lang="pt-BR" sz="1100" dirty="0"/>
              <a:t>v.</a:t>
            </a:r>
            <a:r>
              <a:rPr lang="pt-BR" sz="1100" b="1" dirty="0"/>
              <a:t> </a:t>
            </a:r>
            <a:r>
              <a:rPr lang="pt-BR" sz="1100" dirty="0"/>
              <a:t>29, p. 109–123, 2000.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/>
              <a:t>GARCIA, R. et al. </a:t>
            </a:r>
            <a:r>
              <a:rPr lang="pt-BR" sz="1100" dirty="0" err="1"/>
              <a:t>Looking</a:t>
            </a:r>
            <a:r>
              <a:rPr lang="pt-BR" sz="1100" dirty="0"/>
              <a:t> </a:t>
            </a:r>
            <a:r>
              <a:rPr lang="pt-BR" sz="1100" dirty="0" err="1"/>
              <a:t>at</a:t>
            </a:r>
            <a:r>
              <a:rPr lang="pt-BR" sz="1100" dirty="0"/>
              <a:t> </a:t>
            </a:r>
            <a:r>
              <a:rPr lang="pt-BR" sz="1100" dirty="0" err="1"/>
              <a:t>both</a:t>
            </a:r>
            <a:r>
              <a:rPr lang="pt-BR" sz="1100" dirty="0"/>
              <a:t> </a:t>
            </a:r>
            <a:r>
              <a:rPr lang="pt-BR" sz="1100" dirty="0" err="1"/>
              <a:t>sides</a:t>
            </a:r>
            <a:r>
              <a:rPr lang="pt-BR" sz="1100" dirty="0"/>
              <a:t>: </a:t>
            </a:r>
            <a:r>
              <a:rPr lang="pt-BR" sz="1100" dirty="0" err="1"/>
              <a:t>how</a:t>
            </a:r>
            <a:r>
              <a:rPr lang="pt-BR" sz="1100" dirty="0"/>
              <a:t> </a:t>
            </a:r>
            <a:r>
              <a:rPr lang="pt-BR" sz="1100" dirty="0" err="1"/>
              <a:t>specific</a:t>
            </a:r>
            <a:r>
              <a:rPr lang="pt-BR" sz="1100" dirty="0"/>
              <a:t> </a:t>
            </a:r>
            <a:r>
              <a:rPr lang="pt-BR" sz="1100" dirty="0" err="1"/>
              <a:t>characteristics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academic</a:t>
            </a:r>
            <a:r>
              <a:rPr lang="pt-BR" sz="1100" dirty="0"/>
              <a:t> </a:t>
            </a:r>
            <a:r>
              <a:rPr lang="pt-BR" sz="1100" dirty="0" err="1"/>
              <a:t>research</a:t>
            </a:r>
            <a:r>
              <a:rPr lang="pt-BR" sz="1100" dirty="0"/>
              <a:t> </a:t>
            </a:r>
            <a:r>
              <a:rPr lang="pt-BR" sz="1100" dirty="0" err="1"/>
              <a:t>groups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firms</a:t>
            </a:r>
            <a:r>
              <a:rPr lang="pt-BR" sz="1100" dirty="0"/>
              <a:t> </a:t>
            </a:r>
            <a:r>
              <a:rPr lang="pt-BR" sz="1100" dirty="0" err="1"/>
              <a:t>affect</a:t>
            </a:r>
            <a:r>
              <a:rPr lang="pt-BR" sz="1100" dirty="0"/>
              <a:t>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geographical</a:t>
            </a:r>
            <a:r>
              <a:rPr lang="pt-BR" sz="1100" dirty="0"/>
              <a:t> </a:t>
            </a:r>
            <a:r>
              <a:rPr lang="pt-BR" sz="1100" dirty="0" err="1"/>
              <a:t>distance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university</a:t>
            </a:r>
            <a:r>
              <a:rPr lang="pt-BR" sz="1100" dirty="0"/>
              <a:t>–</a:t>
            </a:r>
            <a:r>
              <a:rPr lang="pt-BR" sz="1100" dirty="0" err="1"/>
              <a:t>industry</a:t>
            </a:r>
            <a:r>
              <a:rPr lang="pt-BR" sz="1100" dirty="0"/>
              <a:t> </a:t>
            </a:r>
            <a:r>
              <a:rPr lang="pt-BR" sz="1100" dirty="0" err="1"/>
              <a:t>linkages</a:t>
            </a:r>
            <a:r>
              <a:rPr lang="pt-BR" sz="1100" dirty="0"/>
              <a:t>. </a:t>
            </a:r>
            <a:r>
              <a:rPr lang="pt-BR" sz="1100" b="1" dirty="0"/>
              <a:t>Regional </a:t>
            </a:r>
            <a:r>
              <a:rPr lang="pt-BR" sz="1100" b="1" dirty="0" err="1"/>
              <a:t>Studies</a:t>
            </a:r>
            <a:r>
              <a:rPr lang="pt-BR" sz="1100" b="1" dirty="0"/>
              <a:t>, Regional Science</a:t>
            </a:r>
            <a:r>
              <a:rPr lang="pt-BR" sz="1100" dirty="0"/>
              <a:t>, v. 2, n. 1, p. 518-534, 2015.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 smtClean="0"/>
              <a:t>GIELFI, G. G</a:t>
            </a:r>
            <a:r>
              <a:rPr lang="pt-BR" sz="1100" b="1" dirty="0" smtClean="0"/>
              <a:t>. A interação universidade-empresa na indústria de petróleo brasileira</a:t>
            </a:r>
            <a:r>
              <a:rPr lang="pt-BR" sz="1100" dirty="0" smtClean="0"/>
              <a:t>. 2017. Tese (Doutorado em Política Científica e Tecnológica) - Universidade Estadual de Campinas, Campinas, 2017.</a:t>
            </a:r>
            <a:endParaRPr lang="pt-BR" sz="11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485900" y="682088"/>
            <a:ext cx="62101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1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32612" y="-20587"/>
            <a:ext cx="6268388" cy="702675"/>
          </a:xfrm>
        </p:spPr>
        <p:txBody>
          <a:bodyPr>
            <a:normAutofit/>
          </a:bodyPr>
          <a:lstStyle/>
          <a:p>
            <a:r>
              <a:rPr lang="pt-BR" sz="3000" b="1" dirty="0"/>
              <a:t>Referências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558510" y="915566"/>
            <a:ext cx="8064896" cy="3573675"/>
          </a:xfrm>
        </p:spPr>
        <p:txBody>
          <a:bodyPr>
            <a:noAutofit/>
          </a:bodyPr>
          <a:lstStyle/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 smtClean="0"/>
              <a:t>LIU, J.; CHAMINADE, C.; ASHEIM, B. The </a:t>
            </a:r>
            <a:r>
              <a:rPr lang="pt-BR" sz="1100" dirty="0" err="1" smtClean="0"/>
              <a:t>Geography</a:t>
            </a:r>
            <a:r>
              <a:rPr lang="pt-BR" sz="1100" dirty="0" smtClean="0"/>
              <a:t> </a:t>
            </a:r>
            <a:r>
              <a:rPr lang="pt-BR" sz="1100" dirty="0" err="1" smtClean="0"/>
              <a:t>and</a:t>
            </a:r>
            <a:r>
              <a:rPr lang="pt-BR" sz="1100" dirty="0" smtClean="0"/>
              <a:t> </a:t>
            </a:r>
            <a:r>
              <a:rPr lang="pt-BR" sz="1100" dirty="0" err="1" smtClean="0"/>
              <a:t>structure</a:t>
            </a:r>
            <a:r>
              <a:rPr lang="pt-BR" sz="1100" dirty="0" smtClean="0"/>
              <a:t> </a:t>
            </a:r>
            <a:r>
              <a:rPr lang="pt-BR" sz="1100" dirty="0" err="1" smtClean="0"/>
              <a:t>of</a:t>
            </a:r>
            <a:r>
              <a:rPr lang="pt-BR" sz="1100" dirty="0" smtClean="0"/>
              <a:t> global </a:t>
            </a:r>
            <a:r>
              <a:rPr lang="pt-BR" sz="1100" dirty="0" err="1" smtClean="0"/>
              <a:t>innovation</a:t>
            </a:r>
            <a:r>
              <a:rPr lang="pt-BR" sz="1100" dirty="0" smtClean="0"/>
              <a:t> networks: a </a:t>
            </a:r>
            <a:r>
              <a:rPr lang="pt-BR" sz="1100" dirty="0" err="1" smtClean="0"/>
              <a:t>knowledge</a:t>
            </a:r>
            <a:r>
              <a:rPr lang="pt-BR" sz="1100" dirty="0" smtClean="0"/>
              <a:t> base perspective. </a:t>
            </a:r>
            <a:r>
              <a:rPr lang="pt-BR" sz="1100" b="1" dirty="0" err="1" smtClean="0"/>
              <a:t>European</a:t>
            </a:r>
            <a:r>
              <a:rPr lang="pt-BR" sz="1100" b="1" dirty="0" smtClean="0"/>
              <a:t> Planning </a:t>
            </a:r>
            <a:r>
              <a:rPr lang="pt-BR" sz="1100" b="1" dirty="0" err="1" smtClean="0"/>
              <a:t>Studies</a:t>
            </a:r>
            <a:r>
              <a:rPr lang="pt-BR" sz="1100" dirty="0" smtClean="0"/>
              <a:t>, v. 21, n. 9, p. 1456-1473, 2013.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sz="1100" dirty="0" smtClean="0"/>
              <a:t>LUNDVALL, B. </a:t>
            </a:r>
            <a:r>
              <a:rPr lang="en-US" sz="1100" b="1" dirty="0" smtClean="0"/>
              <a:t>The learning economy and the economy of hop</a:t>
            </a:r>
            <a:r>
              <a:rPr lang="en-US" sz="1100" dirty="0" smtClean="0"/>
              <a:t>e. New York: Anthem Press, 2016.</a:t>
            </a:r>
            <a:endParaRPr lang="pt-BR" sz="1100" dirty="0" smtClean="0"/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 smtClean="0"/>
              <a:t>MOREL, C. M. Inovação em saúde e doenças negligenciadas. </a:t>
            </a:r>
            <a:r>
              <a:rPr lang="pt-BR" sz="1100" b="1" dirty="0" smtClean="0"/>
              <a:t>Cadernos de Saúde Pública</a:t>
            </a:r>
            <a:r>
              <a:rPr lang="pt-BR" sz="1100" dirty="0" smtClean="0"/>
              <a:t>, Rio de Janeiro, v. 22, n. 8, p. 1522-1523, ago. 2006.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 smtClean="0"/>
              <a:t>NASIR, S.; AHMED, J. A </a:t>
            </a:r>
            <a:r>
              <a:rPr lang="pt-BR" sz="1100" dirty="0" err="1" smtClean="0"/>
              <a:t>bibliometric</a:t>
            </a:r>
            <a:r>
              <a:rPr lang="pt-BR" sz="1100" dirty="0" smtClean="0"/>
              <a:t> </a:t>
            </a:r>
            <a:r>
              <a:rPr lang="pt-BR" sz="1100" dirty="0" err="1" smtClean="0"/>
              <a:t>analysis</a:t>
            </a:r>
            <a:r>
              <a:rPr lang="pt-BR" sz="1100" dirty="0" smtClean="0"/>
              <a:t> </a:t>
            </a:r>
            <a:r>
              <a:rPr lang="pt-BR" sz="1100" dirty="0" err="1" smtClean="0"/>
              <a:t>of</a:t>
            </a:r>
            <a:r>
              <a:rPr lang="pt-BR" sz="1100" dirty="0" smtClean="0"/>
              <a:t> </a:t>
            </a:r>
            <a:r>
              <a:rPr lang="pt-BR" sz="1100" dirty="0" err="1" smtClean="0"/>
              <a:t>Research</a:t>
            </a:r>
            <a:r>
              <a:rPr lang="pt-BR" sz="1100" dirty="0" smtClean="0"/>
              <a:t> </a:t>
            </a:r>
            <a:r>
              <a:rPr lang="pt-BR" sz="1100" dirty="0" err="1" smtClean="0"/>
              <a:t>on</a:t>
            </a:r>
            <a:r>
              <a:rPr lang="pt-BR" sz="1100" dirty="0" smtClean="0"/>
              <a:t> </a:t>
            </a:r>
            <a:r>
              <a:rPr lang="pt-BR" sz="1100" dirty="0" err="1" smtClean="0"/>
              <a:t>Zika</a:t>
            </a:r>
            <a:r>
              <a:rPr lang="pt-BR" sz="1100" dirty="0" smtClean="0"/>
              <a:t> </a:t>
            </a:r>
            <a:r>
              <a:rPr lang="pt-BR" sz="1100" dirty="0" err="1" smtClean="0"/>
              <a:t>virus</a:t>
            </a:r>
            <a:r>
              <a:rPr lang="pt-BR" sz="1100" dirty="0" smtClean="0"/>
              <a:t> </a:t>
            </a:r>
            <a:r>
              <a:rPr lang="pt-BR" sz="1100" dirty="0" err="1" smtClean="0"/>
              <a:t>indexed</a:t>
            </a:r>
            <a:r>
              <a:rPr lang="pt-BR" sz="1100" dirty="0" smtClean="0"/>
              <a:t> in Web </a:t>
            </a:r>
            <a:r>
              <a:rPr lang="pt-BR" sz="1100" dirty="0" err="1" smtClean="0"/>
              <a:t>of</a:t>
            </a:r>
            <a:r>
              <a:rPr lang="pt-BR" sz="1100" dirty="0" smtClean="0"/>
              <a:t> Science. </a:t>
            </a:r>
            <a:r>
              <a:rPr lang="pt-BR" sz="1100" b="1" dirty="0" err="1" smtClean="0"/>
              <a:t>Advancements</a:t>
            </a:r>
            <a:r>
              <a:rPr lang="pt-BR" sz="1100" b="1" dirty="0" smtClean="0"/>
              <a:t> in Life </a:t>
            </a:r>
            <a:r>
              <a:rPr lang="pt-BR" sz="1100" b="1" dirty="0" err="1" smtClean="0"/>
              <a:t>Sciences</a:t>
            </a:r>
            <a:r>
              <a:rPr lang="pt-BR" sz="1100" dirty="0" smtClean="0"/>
              <a:t>, v. 5, n. 3, p. 88-95, maio 2018.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 smtClean="0"/>
              <a:t>RIBEIRO, L. et al. Global </a:t>
            </a:r>
            <a:r>
              <a:rPr lang="pt-BR" sz="1100" dirty="0" err="1" smtClean="0"/>
              <a:t>interactions</a:t>
            </a:r>
            <a:r>
              <a:rPr lang="pt-BR" sz="1100" dirty="0" smtClean="0"/>
              <a:t> </a:t>
            </a:r>
            <a:r>
              <a:rPr lang="pt-BR" sz="1100" dirty="0" err="1" smtClean="0"/>
              <a:t>between</a:t>
            </a:r>
            <a:r>
              <a:rPr lang="pt-BR" sz="1100" dirty="0" smtClean="0"/>
              <a:t> </a:t>
            </a:r>
            <a:r>
              <a:rPr lang="pt-BR" sz="1100" dirty="0" err="1" smtClean="0"/>
              <a:t>firms</a:t>
            </a:r>
            <a:r>
              <a:rPr lang="pt-BR" sz="1100" dirty="0" smtClean="0"/>
              <a:t> </a:t>
            </a:r>
            <a:r>
              <a:rPr lang="pt-BR" sz="1100" dirty="0" err="1" smtClean="0"/>
              <a:t>and</a:t>
            </a:r>
            <a:r>
              <a:rPr lang="pt-BR" sz="1100" dirty="0" smtClean="0"/>
              <a:t> </a:t>
            </a:r>
            <a:r>
              <a:rPr lang="pt-BR" sz="1100" dirty="0" err="1" smtClean="0"/>
              <a:t>universities</a:t>
            </a:r>
            <a:r>
              <a:rPr lang="pt-BR" sz="1100" dirty="0" smtClean="0"/>
              <a:t>: a </a:t>
            </a:r>
            <a:r>
              <a:rPr lang="pt-BR" sz="1100" dirty="0" err="1" smtClean="0"/>
              <a:t>tentative</a:t>
            </a:r>
            <a:r>
              <a:rPr lang="pt-BR" sz="1100" dirty="0" smtClean="0"/>
              <a:t> </a:t>
            </a:r>
            <a:r>
              <a:rPr lang="pt-BR" sz="1100" dirty="0" err="1" smtClean="0"/>
              <a:t>typology</a:t>
            </a:r>
            <a:r>
              <a:rPr lang="pt-BR" sz="1100" dirty="0" smtClean="0"/>
              <a:t> </a:t>
            </a:r>
            <a:r>
              <a:rPr lang="pt-BR" sz="1100" dirty="0" err="1" smtClean="0"/>
              <a:t>and</a:t>
            </a:r>
            <a:r>
              <a:rPr lang="pt-BR" sz="1100" dirty="0" smtClean="0"/>
              <a:t> </a:t>
            </a:r>
            <a:r>
              <a:rPr lang="pt-BR" sz="1100" dirty="0" err="1" smtClean="0"/>
              <a:t>an</a:t>
            </a:r>
            <a:r>
              <a:rPr lang="pt-BR" sz="1100" dirty="0" smtClean="0"/>
              <a:t> </a:t>
            </a:r>
            <a:r>
              <a:rPr lang="pt-BR" sz="1100" dirty="0" err="1" smtClean="0"/>
              <a:t>empirical</a:t>
            </a:r>
            <a:r>
              <a:rPr lang="pt-BR" sz="1100" dirty="0" smtClean="0"/>
              <a:t> </a:t>
            </a:r>
            <a:r>
              <a:rPr lang="pt-BR" sz="1100" dirty="0" err="1" smtClean="0"/>
              <a:t>investigation</a:t>
            </a:r>
            <a:r>
              <a:rPr lang="pt-BR" sz="1100" dirty="0" smtClean="0"/>
              <a:t>. In: Albuquerque, E., </a:t>
            </a:r>
            <a:r>
              <a:rPr lang="pt-BR" sz="1100" dirty="0" err="1" smtClean="0"/>
              <a:t>Suzigan</a:t>
            </a:r>
            <a:r>
              <a:rPr lang="pt-BR" sz="1100" dirty="0" smtClean="0"/>
              <a:t>, W., </a:t>
            </a:r>
            <a:r>
              <a:rPr lang="pt-BR" sz="1100" dirty="0" err="1" smtClean="0"/>
              <a:t>Kruss</a:t>
            </a:r>
            <a:r>
              <a:rPr lang="pt-BR" sz="1100" dirty="0" smtClean="0"/>
              <a:t>, G., Lee, K. (</a:t>
            </a:r>
            <a:r>
              <a:rPr lang="pt-BR" sz="1100" dirty="0" err="1" smtClean="0"/>
              <a:t>Eds</a:t>
            </a:r>
            <a:r>
              <a:rPr lang="pt-BR" sz="1100" dirty="0" smtClean="0"/>
              <a:t>). </a:t>
            </a:r>
            <a:r>
              <a:rPr lang="pt-BR" sz="1100" b="1" dirty="0" err="1" smtClean="0"/>
              <a:t>Developing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National</a:t>
            </a:r>
            <a:r>
              <a:rPr lang="pt-BR" sz="1100" b="1" dirty="0" smtClean="0"/>
              <a:t> Systems </a:t>
            </a:r>
            <a:r>
              <a:rPr lang="pt-BR" sz="1100" b="1" dirty="0" err="1" smtClean="0"/>
              <a:t>of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Innovation</a:t>
            </a:r>
            <a:r>
              <a:rPr lang="pt-BR" sz="1100" dirty="0" smtClean="0"/>
              <a:t>: </a:t>
            </a:r>
            <a:r>
              <a:rPr lang="pt-BR" sz="1100" dirty="0" err="1" smtClean="0"/>
              <a:t>university-industry</a:t>
            </a:r>
            <a:r>
              <a:rPr lang="pt-BR" sz="1100" dirty="0" smtClean="0"/>
              <a:t> </a:t>
            </a:r>
            <a:r>
              <a:rPr lang="pt-BR" sz="1100" dirty="0" err="1" smtClean="0"/>
              <a:t>interactions</a:t>
            </a:r>
            <a:r>
              <a:rPr lang="pt-BR" sz="1100" dirty="0" smtClean="0"/>
              <a:t> in global South. Gloucester: Edward </a:t>
            </a:r>
            <a:r>
              <a:rPr lang="pt-BR" sz="1100" dirty="0" err="1" smtClean="0"/>
              <a:t>Elgar</a:t>
            </a:r>
            <a:r>
              <a:rPr lang="pt-BR" sz="1100" dirty="0" smtClean="0"/>
              <a:t>, 2015.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 smtClean="0"/>
              <a:t>SINGH, N.. </a:t>
            </a:r>
            <a:r>
              <a:rPr lang="pt-BR" sz="1100" dirty="0" err="1" smtClean="0"/>
              <a:t>Scientometric</a:t>
            </a:r>
            <a:r>
              <a:rPr lang="pt-BR" sz="1100" dirty="0" smtClean="0"/>
              <a:t> </a:t>
            </a:r>
            <a:r>
              <a:rPr lang="pt-BR" sz="1100" dirty="0" err="1" smtClean="0"/>
              <a:t>analysis</a:t>
            </a:r>
            <a:r>
              <a:rPr lang="pt-BR" sz="1100" dirty="0" smtClean="0"/>
              <a:t> </a:t>
            </a:r>
            <a:r>
              <a:rPr lang="pt-BR" sz="1100" dirty="0" err="1" smtClean="0"/>
              <a:t>of</a:t>
            </a:r>
            <a:r>
              <a:rPr lang="pt-BR" sz="1100" dirty="0" smtClean="0"/>
              <a:t> </a:t>
            </a:r>
            <a:r>
              <a:rPr lang="pt-BR" sz="1100" dirty="0" err="1" smtClean="0"/>
              <a:t>research</a:t>
            </a:r>
            <a:r>
              <a:rPr lang="pt-BR" sz="1100" dirty="0" smtClean="0"/>
              <a:t> </a:t>
            </a:r>
            <a:r>
              <a:rPr lang="pt-BR" sz="1100" dirty="0" err="1" smtClean="0"/>
              <a:t>on</a:t>
            </a:r>
            <a:r>
              <a:rPr lang="pt-BR" sz="1100" dirty="0" smtClean="0"/>
              <a:t> </a:t>
            </a:r>
            <a:r>
              <a:rPr lang="pt-BR" sz="1100" dirty="0" err="1" smtClean="0"/>
              <a:t>zika</a:t>
            </a:r>
            <a:r>
              <a:rPr lang="pt-BR" sz="1100" dirty="0" smtClean="0"/>
              <a:t> </a:t>
            </a:r>
            <a:r>
              <a:rPr lang="pt-BR" sz="1100" dirty="0" err="1" smtClean="0"/>
              <a:t>virus</a:t>
            </a:r>
            <a:r>
              <a:rPr lang="pt-BR" sz="1100" dirty="0" smtClean="0"/>
              <a:t>. </a:t>
            </a:r>
            <a:r>
              <a:rPr lang="pt-BR" sz="1100" b="1" dirty="0" err="1" smtClean="0"/>
              <a:t>VirusDisease</a:t>
            </a:r>
            <a:r>
              <a:rPr lang="pt-BR" sz="1100" b="1" dirty="0" smtClean="0"/>
              <a:t>,</a:t>
            </a:r>
            <a:r>
              <a:rPr lang="pt-BR" sz="1100" dirty="0" smtClean="0"/>
              <a:t> v. 27, n. 3, p. 303-306, jul./set. 2016.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pt-BR" sz="1100" dirty="0" smtClean="0"/>
              <a:t>WHO - WORLD HEALTH ORGANIZATION. </a:t>
            </a:r>
            <a:r>
              <a:rPr lang="pt-BR" sz="1100" b="1" dirty="0" err="1" smtClean="0"/>
              <a:t>International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health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regulations</a:t>
            </a:r>
            <a:r>
              <a:rPr lang="pt-BR" sz="1100" b="1" dirty="0" smtClean="0"/>
              <a:t> (2005)</a:t>
            </a:r>
            <a:r>
              <a:rPr lang="pt-BR" sz="1100" dirty="0" smtClean="0"/>
              <a:t>. 3 ed. </a:t>
            </a:r>
            <a:r>
              <a:rPr lang="pt-BR" sz="1100" dirty="0" err="1" smtClean="0"/>
              <a:t>Geneva</a:t>
            </a:r>
            <a:r>
              <a:rPr lang="pt-BR" sz="1100" dirty="0" smtClean="0"/>
              <a:t>: World Health </a:t>
            </a:r>
            <a:r>
              <a:rPr lang="pt-BR" sz="1100" dirty="0" err="1" smtClean="0"/>
              <a:t>Organization</a:t>
            </a:r>
            <a:r>
              <a:rPr lang="pt-BR" sz="1100" dirty="0" smtClean="0"/>
              <a:t>, 2016a.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sz="1100" dirty="0" smtClean="0"/>
              <a:t>WHO - WORLD HEALTH ORGANIZATION. </a:t>
            </a:r>
            <a:r>
              <a:rPr lang="en-US" sz="1100" b="1" dirty="0" smtClean="0"/>
              <a:t>WHO's response to </a:t>
            </a:r>
            <a:r>
              <a:rPr lang="en-US" sz="1100" b="1" dirty="0" err="1" smtClean="0"/>
              <a:t>Zika</a:t>
            </a:r>
            <a:r>
              <a:rPr lang="en-US" sz="1100" b="1" dirty="0" smtClean="0"/>
              <a:t> virus and its associated complications </a:t>
            </a:r>
            <a:r>
              <a:rPr lang="en-US" sz="1100" dirty="0" smtClean="0"/>
              <a:t>- report to donors. Geneva: World Health Organization, 2016b.</a:t>
            </a:r>
          </a:p>
          <a:p>
            <a:pPr marL="139304" indent="-139304">
              <a:spcAft>
                <a:spcPts val="900"/>
              </a:spcAft>
              <a:buClr>
                <a:schemeClr val="tx1"/>
              </a:buClr>
              <a:buSzPct val="98000"/>
              <a:buFont typeface="Arial" panose="020B0604020202020204" pitchFamily="34" charset="0"/>
              <a:buChar char="•"/>
            </a:pPr>
            <a:r>
              <a:rPr lang="en-US" sz="1100" dirty="0" smtClean="0"/>
              <a:t>WHO - WORLD HEALTH ORGANIZATION. </a:t>
            </a:r>
            <a:r>
              <a:rPr lang="en-US" sz="1100" b="1" dirty="0" err="1" smtClean="0"/>
              <a:t>Zika</a:t>
            </a:r>
            <a:r>
              <a:rPr lang="en-US" sz="1100" dirty="0" smtClean="0"/>
              <a:t>: response funding. 2017. </a:t>
            </a:r>
            <a:r>
              <a:rPr lang="en-US" sz="1100" dirty="0" err="1" smtClean="0"/>
              <a:t>Disponível</a:t>
            </a:r>
            <a:r>
              <a:rPr lang="en-US" sz="1100" dirty="0" smtClean="0"/>
              <a:t> </a:t>
            </a:r>
            <a:r>
              <a:rPr lang="en-US" sz="1100" dirty="0" err="1" smtClean="0"/>
              <a:t>em</a:t>
            </a:r>
            <a:r>
              <a:rPr lang="en-US" sz="1100" dirty="0" smtClean="0"/>
              <a:t>: &lt;http://www.who.int/emergencies/zika-virus/response/contribution/en/&gt; </a:t>
            </a:r>
            <a:r>
              <a:rPr lang="en-US" sz="1100" dirty="0" err="1" smtClean="0"/>
              <a:t>Acesso</a:t>
            </a:r>
            <a:r>
              <a:rPr lang="en-US" sz="1100" dirty="0" smtClean="0"/>
              <a:t> </a:t>
            </a:r>
            <a:r>
              <a:rPr lang="en-US" sz="1100" dirty="0" err="1" smtClean="0"/>
              <a:t>em</a:t>
            </a:r>
            <a:r>
              <a:rPr lang="en-US" sz="1100" dirty="0" smtClean="0"/>
              <a:t> 22 jun. 2018.</a:t>
            </a:r>
            <a:endParaRPr lang="pt-BR" sz="11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485900" y="682088"/>
            <a:ext cx="6210116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165491"/>
            <a:ext cx="5678775" cy="702675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</a:pPr>
            <a:r>
              <a:rPr lang="pt-BR" sz="4000" b="1" dirty="0" smtClean="0"/>
              <a:t>Obrigado!</a:t>
            </a:r>
            <a:br>
              <a:rPr lang="pt-BR" sz="4000" b="1" dirty="0" smtClean="0"/>
            </a:br>
            <a:endParaRPr lang="pt-BR" sz="4000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835696" y="2528300"/>
            <a:ext cx="5678775" cy="702675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buSzPts val="2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pPr>
              <a:buClr>
                <a:schemeClr val="tx1"/>
              </a:buClr>
            </a:pPr>
            <a:r>
              <a:rPr lang="pt-BR" sz="2800" b="1" dirty="0" smtClean="0"/>
              <a:t>paulocntr@yahoo.com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40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6191" y="1936895"/>
            <a:ext cx="5678775" cy="702675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</a:pPr>
            <a:r>
              <a:rPr lang="pt-BR" sz="3600" b="1" dirty="0"/>
              <a:t>INTRODUÇÃO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401489" y="47741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01/14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756592" y="4194777"/>
            <a:ext cx="8928992" cy="702675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chemeClr val="tx1"/>
                </a:solidFill>
              </a:rPr>
              <a:t>OMS </a:t>
            </a:r>
            <a:r>
              <a:rPr lang="pt-BR" sz="1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transmissão do vírus em </a:t>
            </a:r>
            <a:r>
              <a:rPr lang="pt-BR" sz="1600" b="1" dirty="0" smtClean="0">
                <a:solidFill>
                  <a:schemeClr val="tx1"/>
                </a:solidFill>
              </a:rPr>
              <a:t>69 </a:t>
            </a:r>
            <a:r>
              <a:rPr lang="pt-BR" sz="1600" b="1" dirty="0">
                <a:solidFill>
                  <a:schemeClr val="tx1"/>
                </a:solidFill>
              </a:rPr>
              <a:t>países e territórios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24744" y="4788661"/>
            <a:ext cx="4804585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pt-B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Fonte: Adaptado de ECDC (2017), a partir de Singh (2016) e WHO (2016b) </a:t>
            </a:r>
            <a:endParaRPr lang="pt-BR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68" y="785529"/>
            <a:ext cx="6343663" cy="3701042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1400168" y="-1"/>
            <a:ext cx="5678775" cy="702675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pPr defTabSz="514350">
              <a:defRPr/>
            </a:pPr>
            <a:r>
              <a:rPr lang="pt-BR" sz="3000" b="1" dirty="0">
                <a:solidFill>
                  <a:sysClr val="windowText" lastClr="000000"/>
                </a:solidFill>
                <a:latin typeface="Calibri Light" panose="020F0302020204030204"/>
              </a:rPr>
              <a:t>Contextualização – </a:t>
            </a:r>
            <a:r>
              <a:rPr lang="pt-BR" sz="3000" b="1" dirty="0" err="1">
                <a:solidFill>
                  <a:sysClr val="windowText" lastClr="000000"/>
                </a:solidFill>
                <a:latin typeface="Calibri Light" panose="020F0302020204030204"/>
              </a:rPr>
              <a:t>Zika</a:t>
            </a:r>
            <a:r>
              <a:rPr lang="pt-BR" sz="3000" b="1" dirty="0">
                <a:solidFill>
                  <a:sysClr val="windowText" lastClr="000000"/>
                </a:solidFill>
                <a:latin typeface="Calibri Light" panose="020F0302020204030204"/>
              </a:rPr>
              <a:t> vírus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400169" y="702675"/>
            <a:ext cx="6343663" cy="94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Diagrama 9"/>
          <p:cNvGraphicFramePr/>
          <p:nvPr>
            <p:extLst/>
          </p:nvPr>
        </p:nvGraphicFramePr>
        <p:xfrm>
          <a:off x="2286000" y="927085"/>
          <a:ext cx="5457830" cy="320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8401489" y="476096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02/14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a 13"/>
          <p:cNvGraphicFramePr/>
          <p:nvPr>
            <p:extLst/>
          </p:nvPr>
        </p:nvGraphicFramePr>
        <p:xfrm>
          <a:off x="1252025" y="2310618"/>
          <a:ext cx="3021633" cy="157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930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603773" y="1040492"/>
            <a:ext cx="6568627" cy="3573675"/>
          </a:xfrm>
        </p:spPr>
        <p:txBody>
          <a:bodyPr>
            <a:noAutofit/>
          </a:bodyPr>
          <a:lstStyle/>
          <a:p>
            <a:pPr marL="267891" indent="-267891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413272" algn="l"/>
              </a:tabLst>
            </a:pPr>
            <a:r>
              <a:rPr lang="pt-BR" sz="1800" u="sng" dirty="0"/>
              <a:t>No Brasil</a:t>
            </a:r>
            <a:r>
              <a:rPr lang="pt-BR" sz="1800" dirty="0"/>
              <a:t>: 	- Microcefalia em bebês;</a:t>
            </a:r>
          </a:p>
          <a:p>
            <a:pPr marL="0" indent="0">
              <a:spcAft>
                <a:spcPts val="450"/>
              </a:spcAft>
              <a:buClr>
                <a:schemeClr val="tx1"/>
              </a:buClr>
              <a:buNone/>
              <a:tabLst>
                <a:tab pos="1413272" algn="l"/>
              </a:tabLst>
            </a:pPr>
            <a:r>
              <a:rPr lang="pt-BR" sz="1800" dirty="0"/>
              <a:t>	- Síndrome de </a:t>
            </a:r>
            <a:r>
              <a:rPr lang="pt-BR" sz="1800" dirty="0" err="1"/>
              <a:t>Guillain-Barré</a:t>
            </a:r>
            <a:r>
              <a:rPr lang="pt-BR" sz="1800" dirty="0"/>
              <a:t> em adultos;</a:t>
            </a:r>
          </a:p>
          <a:p>
            <a:pPr marL="267891" indent="-267891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525" dirty="0"/>
          </a:p>
          <a:p>
            <a:pPr marL="267891" indent="-267891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67891" indent="-267891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800" dirty="0" err="1"/>
              <a:t>Fev</a:t>
            </a:r>
            <a:r>
              <a:rPr lang="pt-BR" sz="1800" dirty="0"/>
              <a:t>/2016: OMS </a:t>
            </a:r>
            <a:r>
              <a:rPr lang="pt-BR" sz="1500" dirty="0">
                <a:sym typeface="Wingdings" panose="05000000000000000000" pitchFamily="2" charset="2"/>
              </a:rPr>
              <a:t></a:t>
            </a:r>
            <a:r>
              <a:rPr lang="pt-BR" sz="1800" dirty="0"/>
              <a:t> Emergência de Saúde Pública de Importância Internacional </a:t>
            </a:r>
          </a:p>
          <a:p>
            <a:pPr marL="267891" indent="-267891"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750" dirty="0"/>
          </a:p>
          <a:p>
            <a:pPr marL="538163" indent="-264319">
              <a:spcAft>
                <a:spcPts val="45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BR" sz="1650" dirty="0"/>
              <a:t>Elevado risco à saúde pública</a:t>
            </a:r>
          </a:p>
          <a:p>
            <a:pPr marL="538163" indent="-264319">
              <a:spcAft>
                <a:spcPts val="45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t-BR" sz="1650" dirty="0"/>
              <a:t>Além das fronteiras dos países afetados</a:t>
            </a:r>
          </a:p>
          <a:p>
            <a:pPr marL="273844">
              <a:spcAft>
                <a:spcPts val="450"/>
              </a:spcAft>
              <a:buClr>
                <a:schemeClr val="tx1"/>
              </a:buClr>
              <a:buNone/>
            </a:pPr>
            <a:endParaRPr lang="pt-BR" sz="300" dirty="0"/>
          </a:p>
          <a:p>
            <a:pPr marL="535781" lvl="1" indent="-278606"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650" dirty="0"/>
              <a:t>Exige uma resposta mundial coordenada.</a:t>
            </a:r>
          </a:p>
          <a:p>
            <a:pPr marL="26789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6789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525066" lvl="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  <p:cxnSp>
        <p:nvCxnSpPr>
          <p:cNvPr id="7" name="Conector reto 6"/>
          <p:cNvCxnSpPr/>
          <p:nvPr/>
        </p:nvCxnSpPr>
        <p:spPr>
          <a:xfrm>
            <a:off x="1603772" y="795125"/>
            <a:ext cx="606457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732613" y="4698069"/>
            <a:ext cx="2460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Bueno (2017) e WHO (2016a)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403098" y="47741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03/14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1603772" y="0"/>
            <a:ext cx="5678775" cy="702675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pPr defTabSz="514350">
              <a:defRPr/>
            </a:pPr>
            <a:r>
              <a:rPr lang="pt-BR" sz="3000" b="1" dirty="0">
                <a:solidFill>
                  <a:sysClr val="windowText" lastClr="000000"/>
                </a:solidFill>
                <a:latin typeface="Calibri Light" panose="020F0302020204030204"/>
              </a:rPr>
              <a:t>Contextualização – </a:t>
            </a:r>
            <a:r>
              <a:rPr lang="pt-BR" sz="3000" b="1" dirty="0" err="1">
                <a:solidFill>
                  <a:sysClr val="windowText" lastClr="000000"/>
                </a:solidFill>
                <a:latin typeface="Calibri Light" panose="020F0302020204030204"/>
              </a:rPr>
              <a:t>Zika</a:t>
            </a:r>
            <a:r>
              <a:rPr lang="pt-BR" sz="3000" b="1" dirty="0">
                <a:solidFill>
                  <a:sysClr val="windowText" lastClr="000000"/>
                </a:solidFill>
                <a:latin typeface="Calibri Light" panose="020F0302020204030204"/>
              </a:rPr>
              <a:t> vírus</a:t>
            </a:r>
          </a:p>
        </p:txBody>
      </p:sp>
    </p:spTree>
    <p:extLst>
      <p:ext uri="{BB962C8B-B14F-4D97-AF65-F5344CB8AC3E}">
        <p14:creationId xmlns:p14="http://schemas.microsoft.com/office/powerpoint/2010/main" val="32206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60534" y="4770356"/>
            <a:ext cx="5336717" cy="32605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pt-BR" sz="1125" dirty="0">
                <a:ea typeface="Calibri" panose="020F0502020204030204" pitchFamily="34" charset="0"/>
                <a:cs typeface="Times New Roman" panose="02020603050405020304" pitchFamily="18" charset="0"/>
              </a:rPr>
              <a:t>Fonte: Adaptado de ECDC (2017), a partir de Biblioteca Digital Zika (2016) e WHO (2017)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69" y="892517"/>
            <a:ext cx="6343663" cy="3701042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1400168" y="-1"/>
            <a:ext cx="5678775" cy="702675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pPr defTabSz="514350">
              <a:defRPr/>
            </a:pPr>
            <a:r>
              <a:rPr lang="pt-BR" sz="3000" b="1" dirty="0" err="1">
                <a:solidFill>
                  <a:sysClr val="windowText" lastClr="000000"/>
                </a:solidFill>
                <a:latin typeface="Calibri Light" panose="020F0302020204030204"/>
              </a:rPr>
              <a:t>Zika</a:t>
            </a:r>
            <a:r>
              <a:rPr lang="pt-BR" sz="3000" b="1" dirty="0">
                <a:solidFill>
                  <a:sysClr val="windowText" lastClr="000000"/>
                </a:solidFill>
                <a:latin typeface="Calibri Light" panose="020F0302020204030204"/>
              </a:rPr>
              <a:t> vírus – fomento à pesquisa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400169" y="702675"/>
            <a:ext cx="6343663" cy="94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8401489" y="477035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04/14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97" y="1663757"/>
            <a:ext cx="456338" cy="243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67" y="2568740"/>
            <a:ext cx="456338" cy="243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04" y="1405349"/>
            <a:ext cx="456338" cy="243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54" y="1582146"/>
            <a:ext cx="456338" cy="243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97" y="1418405"/>
            <a:ext cx="253521" cy="135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83" y="3162916"/>
            <a:ext cx="253521" cy="135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85" y="1717757"/>
            <a:ext cx="253521" cy="135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46" y="2676511"/>
            <a:ext cx="253521" cy="135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44" y="1771757"/>
            <a:ext cx="253521" cy="135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42" y="1289433"/>
            <a:ext cx="253521" cy="135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18" y="2864538"/>
            <a:ext cx="253521" cy="13500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92" y="2501240"/>
            <a:ext cx="253521" cy="13500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66" y="2790952"/>
            <a:ext cx="253521" cy="13500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73" y="1906757"/>
            <a:ext cx="253521" cy="1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00169" y="0"/>
            <a:ext cx="6416587" cy="506437"/>
          </a:xfrm>
        </p:spPr>
        <p:txBody>
          <a:bodyPr/>
          <a:lstStyle/>
          <a:p>
            <a:pPr algn="ctr"/>
            <a:r>
              <a:rPr lang="pt-BR" sz="1800" b="1" dirty="0"/>
              <a:t>Evolução do nº de publicações sobre o </a:t>
            </a:r>
            <a:r>
              <a:rPr lang="pt-BR" sz="1800" b="1" dirty="0" err="1"/>
              <a:t>Zika</a:t>
            </a:r>
            <a:r>
              <a:rPr lang="pt-BR" sz="1800" b="1" dirty="0"/>
              <a:t> vírus na </a:t>
            </a:r>
            <a:r>
              <a:rPr lang="pt-BR" sz="1800" b="1" dirty="0" err="1"/>
              <a:t>WoS</a:t>
            </a:r>
            <a:endParaRPr lang="pt-BR" sz="1800" b="1" dirty="0"/>
          </a:p>
        </p:txBody>
      </p:sp>
      <p:sp>
        <p:nvSpPr>
          <p:cNvPr id="2" name="Retângulo 1"/>
          <p:cNvSpPr/>
          <p:nvPr/>
        </p:nvSpPr>
        <p:spPr>
          <a:xfrm>
            <a:off x="1603870" y="4784019"/>
            <a:ext cx="5014979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Fonte: Nasir e Ahmed  (2018, p. 90) e </a:t>
            </a:r>
            <a:r>
              <a:rPr lang="pt-BR" sz="1200" dirty="0"/>
              <a:t>Singh (2016, p. 304)*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7936" t="15624" r="16068" b="10546"/>
          <a:stretch/>
        </p:blipFill>
        <p:spPr>
          <a:xfrm>
            <a:off x="1603870" y="506437"/>
            <a:ext cx="5949251" cy="374179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401489" y="478401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05/14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340236" y="4026301"/>
            <a:ext cx="6050642" cy="632984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590550" indent="-257175">
              <a:spcAft>
                <a:spcPts val="45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chemeClr val="tx1"/>
                </a:solidFill>
                <a:sym typeface="Wingdings" panose="05000000000000000000" pitchFamily="2" charset="2"/>
              </a:rPr>
              <a:t>88,9% dos artigos em colaboração*</a:t>
            </a:r>
            <a:endParaRPr lang="pt-BR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32613" y="2178450"/>
            <a:ext cx="5678775" cy="702675"/>
          </a:xfrm>
        </p:spPr>
        <p:txBody>
          <a:bodyPr/>
          <a:lstStyle/>
          <a:p>
            <a:pPr algn="l"/>
            <a:r>
              <a:rPr lang="pt-BR" sz="3000" b="1" dirty="0"/>
              <a:t>Objetivo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732611" y="3269995"/>
            <a:ext cx="6193631" cy="1183112"/>
          </a:xfrm>
        </p:spPr>
        <p:txBody>
          <a:bodyPr>
            <a:noAutofit/>
          </a:bodyPr>
          <a:lstStyle/>
          <a:p>
            <a:pPr marL="26789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Identificar as relações de interação entre </a:t>
            </a:r>
            <a:r>
              <a:rPr lang="pt-BR" sz="1800" dirty="0" smtClean="0"/>
              <a:t>universidades, empresas e governo </a:t>
            </a:r>
            <a:r>
              <a:rPr lang="pt-BR" sz="1800" dirty="0"/>
              <a:t>no que diz respeito ao desenvolvimento de tecnologias associadas ao combate do </a:t>
            </a:r>
            <a:r>
              <a:rPr lang="pt-BR" sz="1800" dirty="0" err="1"/>
              <a:t>Zika</a:t>
            </a:r>
            <a:r>
              <a:rPr lang="pt-BR" sz="1800" dirty="0"/>
              <a:t> vírus, através da análise das redes de </a:t>
            </a:r>
            <a:r>
              <a:rPr lang="pt-BR" sz="1800" dirty="0" err="1"/>
              <a:t>co-titularidade</a:t>
            </a:r>
            <a:r>
              <a:rPr lang="pt-BR" sz="1800" dirty="0"/>
              <a:t> de patentes.</a:t>
            </a:r>
            <a:endParaRPr lang="en-US" sz="1800" dirty="0"/>
          </a:p>
          <a:p>
            <a:pPr marL="26789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6789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6789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6789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26789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525066" lvl="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  <p:cxnSp>
        <p:nvCxnSpPr>
          <p:cNvPr id="7" name="Conector reto 6"/>
          <p:cNvCxnSpPr/>
          <p:nvPr/>
        </p:nvCxnSpPr>
        <p:spPr>
          <a:xfrm>
            <a:off x="1732612" y="911184"/>
            <a:ext cx="5961143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401489" y="476872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06/14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1732613" y="157301"/>
            <a:ext cx="5678775" cy="702675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pt-BR" sz="3000" b="1" dirty="0"/>
              <a:t>Hipótese (resultados esperados)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732611" y="3003798"/>
            <a:ext cx="5961143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Espaço Reservado para Texto 4"/>
          <p:cNvSpPr txBox="1">
            <a:spLocks/>
          </p:cNvSpPr>
          <p:nvPr/>
        </p:nvSpPr>
        <p:spPr>
          <a:xfrm>
            <a:off x="1732614" y="1081473"/>
            <a:ext cx="6054074" cy="941899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3000"/>
              <a:buFont typeface="Arial" panose="020B0604020202020204" pitchFamily="34" charset="0"/>
              <a:buChar char="◎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◉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/>
              <a:t>Alto grau de colaboração para desenvolvimento de tecnologias de combate ao </a:t>
            </a:r>
            <a:r>
              <a:rPr lang="pt-BR" sz="2000" dirty="0" err="1" smtClean="0"/>
              <a:t>Zika</a:t>
            </a:r>
            <a:r>
              <a:rPr lang="pt-BR" sz="2000" dirty="0" smtClean="0"/>
              <a:t> vírus.</a:t>
            </a:r>
            <a:endParaRPr lang="pt-BR" sz="2000" dirty="0"/>
          </a:p>
          <a:p>
            <a:pPr marL="0" indent="0">
              <a:buClr>
                <a:schemeClr val="tx1"/>
              </a:buClr>
              <a:buNone/>
            </a:pPr>
            <a:endParaRPr lang="pt-BR" sz="1575" dirty="0"/>
          </a:p>
          <a:p>
            <a:pPr marL="525066" lvl="1" indent="-26789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t-BR" sz="135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6191" y="1936895"/>
            <a:ext cx="5678775" cy="702675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</a:pPr>
            <a:r>
              <a:rPr lang="pt-BR" sz="3300" b="1" dirty="0"/>
              <a:t>METODOLOGIA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401489" y="47741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07/14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32613" y="62975"/>
            <a:ext cx="5678775" cy="702675"/>
          </a:xfrm>
        </p:spPr>
        <p:txBody>
          <a:bodyPr/>
          <a:lstStyle/>
          <a:p>
            <a:r>
              <a:rPr lang="pt-BR" sz="3000" b="1" dirty="0"/>
              <a:t>4 Fases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732613" y="802310"/>
            <a:ext cx="567877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57525026"/>
              </p:ext>
            </p:extLst>
          </p:nvPr>
        </p:nvGraphicFramePr>
        <p:xfrm>
          <a:off x="1187624" y="1124033"/>
          <a:ext cx="6912768" cy="346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401489" y="477804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08/14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1304</Words>
  <Application>Microsoft Office PowerPoint</Application>
  <PresentationFormat>Apresentação na tela (16:9)</PresentationFormat>
  <Paragraphs>222</Paragraphs>
  <Slides>18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Roboto Slab</vt:lpstr>
      <vt:lpstr>Times New Roman</vt:lpstr>
      <vt:lpstr>Wingdings</vt:lpstr>
      <vt:lpstr>Office Theme</vt:lpstr>
      <vt:lpstr>Colaboração universidade-empresa-governo para desenvolvimento de tecnologias associadas ao combate do Zika vírus</vt:lpstr>
      <vt:lpstr>INTRODUÇÃO</vt:lpstr>
      <vt:lpstr>OMS   transmissão do vírus em 69 países e territórios</vt:lpstr>
      <vt:lpstr>Apresentação do PowerPoint</vt:lpstr>
      <vt:lpstr>Apresentação do PowerPoint</vt:lpstr>
      <vt:lpstr>Evolução do nº de publicações sobre o Zika vírus na WoS</vt:lpstr>
      <vt:lpstr>Objetivo</vt:lpstr>
      <vt:lpstr>METODOLOGIA</vt:lpstr>
      <vt:lpstr>4 Fases</vt:lpstr>
      <vt:lpstr>RESULTADOS E DISCUSSÃO</vt:lpstr>
      <vt:lpstr>Apresentação do PowerPoint</vt:lpstr>
      <vt:lpstr>Apresentação do PowerPoint</vt:lpstr>
      <vt:lpstr>Apresentação do PowerPoint</vt:lpstr>
      <vt:lpstr>CONCLUSÃO</vt:lpstr>
      <vt:lpstr>Apresentação do PowerPoint</vt:lpstr>
      <vt:lpstr>Referências</vt:lpstr>
      <vt:lpstr>Referências</vt:lpstr>
      <vt:lpstr>Obrigado!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</dc:creator>
  <cp:lastModifiedBy>Paulo</cp:lastModifiedBy>
  <cp:revision>24</cp:revision>
  <dcterms:created xsi:type="dcterms:W3CDTF">2018-10-05T23:14:10Z</dcterms:created>
  <dcterms:modified xsi:type="dcterms:W3CDTF">2018-10-13T22:16:32Z</dcterms:modified>
</cp:coreProperties>
</file>