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92" d="100"/>
          <a:sy n="92" d="100"/>
        </p:scale>
        <p:origin x="75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10/10/2018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044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10/10/2018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697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10/10/2018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122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10/10/2018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826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10/10/2018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32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10/10/2018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612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10/10/2018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628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10/10/2018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841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10/10/2018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1263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10/10/2018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991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10/10/2018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047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E1367-649E-4C3A-9090-14FD547C6292}" type="datetimeFigureOut">
              <a:rPr lang="en-GB" smtClean="0"/>
              <a:t>10/10/2018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458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ixaDeTexto 13">
            <a:extLst>
              <a:ext uri="{FF2B5EF4-FFF2-40B4-BE49-F238E27FC236}">
                <a16:creationId xmlns:a16="http://schemas.microsoft.com/office/drawing/2014/main" id="{420EAA1E-4684-45C9-927B-CD1B09291615}"/>
              </a:ext>
            </a:extLst>
          </p:cNvPr>
          <p:cNvSpPr txBox="1"/>
          <p:nvPr/>
        </p:nvSpPr>
        <p:spPr>
          <a:xfrm>
            <a:off x="4572000" y="1563638"/>
            <a:ext cx="4380614" cy="38702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36"/>
              </a:spcBef>
            </a:pPr>
            <a:r>
              <a:rPr lang="en-GB" sz="1400" dirty="0"/>
              <a:t>Segundo </a:t>
            </a:r>
            <a:r>
              <a:rPr lang="en-GB" sz="1400" dirty="0" err="1"/>
              <a:t>protótipo</a:t>
            </a:r>
            <a:r>
              <a:rPr lang="en-GB" sz="1400" dirty="0"/>
              <a:t>: Alta </a:t>
            </a:r>
            <a:r>
              <a:rPr lang="en-GB" sz="1400" dirty="0" err="1"/>
              <a:t>fidelidade</a:t>
            </a:r>
            <a:r>
              <a:rPr lang="en-GB" sz="1400" dirty="0"/>
              <a:t> – </a:t>
            </a:r>
            <a:r>
              <a:rPr lang="en-GB" sz="1400" dirty="0" err="1"/>
              <a:t>plataforma</a:t>
            </a:r>
            <a:r>
              <a:rPr lang="en-GB" sz="1400" dirty="0"/>
              <a:t> Wix. </a:t>
            </a:r>
          </a:p>
          <a:p>
            <a:pPr algn="ctr">
              <a:spcBef>
                <a:spcPts val="336"/>
              </a:spcBef>
            </a:pPr>
            <a:r>
              <a:rPr lang="en-GB" sz="1400" b="1" dirty="0" err="1"/>
              <a:t>Figura</a:t>
            </a:r>
            <a:r>
              <a:rPr lang="en-GB" sz="1400" b="1" dirty="0"/>
              <a:t> 2</a:t>
            </a:r>
            <a:r>
              <a:rPr lang="en-GB" sz="1400" dirty="0"/>
              <a:t> – </a:t>
            </a:r>
            <a:r>
              <a:rPr lang="en-GB" sz="1400" dirty="0" err="1"/>
              <a:t>Protótipo</a:t>
            </a:r>
            <a:r>
              <a:rPr lang="en-GB" sz="1400" dirty="0"/>
              <a:t> final da interface</a:t>
            </a:r>
          </a:p>
          <a:p>
            <a:pPr algn="ctr">
              <a:spcBef>
                <a:spcPts val="336"/>
              </a:spcBef>
            </a:pPr>
            <a:endParaRPr lang="en-GB" sz="1200" dirty="0"/>
          </a:p>
          <a:p>
            <a:pPr algn="ctr">
              <a:spcBef>
                <a:spcPts val="336"/>
              </a:spcBef>
            </a:pPr>
            <a:endParaRPr lang="en-GB" sz="1200" dirty="0"/>
          </a:p>
          <a:p>
            <a:pPr algn="just">
              <a:spcBef>
                <a:spcPts val="336"/>
              </a:spcBef>
            </a:pPr>
            <a:endParaRPr lang="en-GB" sz="1200" dirty="0"/>
          </a:p>
          <a:p>
            <a:pPr algn="just">
              <a:spcBef>
                <a:spcPts val="336"/>
              </a:spcBef>
            </a:pPr>
            <a:endParaRPr lang="en-GB" sz="1200" dirty="0"/>
          </a:p>
          <a:p>
            <a:pPr algn="just">
              <a:spcBef>
                <a:spcPts val="336"/>
              </a:spcBef>
            </a:pPr>
            <a:endParaRPr lang="en-GB" sz="1200" dirty="0"/>
          </a:p>
          <a:p>
            <a:pPr algn="just">
              <a:spcBef>
                <a:spcPts val="336"/>
              </a:spcBef>
            </a:pPr>
            <a:endParaRPr lang="en-GB" sz="1400" dirty="0"/>
          </a:p>
          <a:p>
            <a:pPr algn="just">
              <a:spcBef>
                <a:spcPts val="336"/>
              </a:spcBef>
            </a:pPr>
            <a:endParaRPr lang="en-GB" sz="1400" dirty="0"/>
          </a:p>
          <a:p>
            <a:pPr algn="just">
              <a:spcBef>
                <a:spcPts val="336"/>
              </a:spcBef>
            </a:pPr>
            <a:r>
              <a:rPr lang="en-GB" sz="1400" dirty="0"/>
              <a:t>                    </a:t>
            </a:r>
          </a:p>
          <a:p>
            <a:pPr algn="just">
              <a:spcBef>
                <a:spcPts val="336"/>
              </a:spcBef>
            </a:pPr>
            <a:r>
              <a:rPr lang="en-GB" sz="1400" dirty="0"/>
              <a:t>                 Fonte: </a:t>
            </a:r>
            <a:r>
              <a:rPr lang="en-GB" sz="1400" dirty="0" err="1"/>
              <a:t>Autora</a:t>
            </a:r>
            <a:r>
              <a:rPr lang="en-GB" sz="1400" dirty="0"/>
              <a:t>.</a:t>
            </a:r>
          </a:p>
          <a:p>
            <a:pPr algn="just">
              <a:spcBef>
                <a:spcPts val="336"/>
              </a:spcBef>
            </a:pPr>
            <a:r>
              <a:rPr lang="en-GB" sz="1400" b="1" dirty="0" err="1"/>
              <a:t>Avaliação</a:t>
            </a:r>
            <a:r>
              <a:rPr lang="en-GB" sz="1400" b="1" dirty="0"/>
              <a:t>: </a:t>
            </a:r>
            <a:r>
              <a:rPr lang="en-GB" sz="1400" dirty="0" err="1"/>
              <a:t>Questionário</a:t>
            </a:r>
            <a:r>
              <a:rPr lang="en-GB" sz="1400" dirty="0"/>
              <a:t> (</a:t>
            </a:r>
            <a:r>
              <a:rPr lang="en-GB" sz="1400" dirty="0" err="1"/>
              <a:t>usuários</a:t>
            </a:r>
            <a:r>
              <a:rPr lang="en-GB" sz="1400" dirty="0"/>
              <a:t> </a:t>
            </a:r>
            <a:r>
              <a:rPr lang="en-GB" sz="1400" dirty="0" err="1"/>
              <a:t>potenciais</a:t>
            </a:r>
            <a:r>
              <a:rPr lang="en-GB" sz="1400" dirty="0"/>
              <a:t> e </a:t>
            </a:r>
            <a:r>
              <a:rPr lang="en-GB" sz="1400" dirty="0" err="1"/>
              <a:t>profissionais</a:t>
            </a:r>
            <a:r>
              <a:rPr lang="en-GB" sz="1400" dirty="0"/>
              <a:t> da </a:t>
            </a:r>
            <a:r>
              <a:rPr lang="en-GB" sz="1400" dirty="0" err="1"/>
              <a:t>informação</a:t>
            </a:r>
            <a:r>
              <a:rPr lang="en-GB" sz="1400" dirty="0"/>
              <a:t>, </a:t>
            </a:r>
            <a:r>
              <a:rPr lang="en-GB" sz="1400" dirty="0" err="1"/>
              <a:t>informática</a:t>
            </a:r>
            <a:r>
              <a:rPr lang="en-GB" sz="1400" dirty="0"/>
              <a:t> e </a:t>
            </a:r>
            <a:r>
              <a:rPr lang="en-GB" sz="1400" dirty="0" err="1"/>
              <a:t>profissionais</a:t>
            </a:r>
            <a:r>
              <a:rPr lang="en-GB" sz="1400" dirty="0"/>
              <a:t> que </a:t>
            </a:r>
            <a:r>
              <a:rPr lang="en-GB" sz="1400" dirty="0" err="1"/>
              <a:t>trabalham</a:t>
            </a:r>
            <a:r>
              <a:rPr lang="en-GB" sz="1400" dirty="0"/>
              <a:t> com </a:t>
            </a:r>
            <a:r>
              <a:rPr lang="en-GB" sz="1400" dirty="0" err="1"/>
              <a:t>patrimônio</a:t>
            </a:r>
            <a:r>
              <a:rPr lang="en-GB" sz="1400" dirty="0"/>
              <a:t> </a:t>
            </a:r>
            <a:r>
              <a:rPr lang="en-GB" sz="1400" dirty="0" err="1"/>
              <a:t>histórico</a:t>
            </a:r>
            <a:r>
              <a:rPr lang="en-GB" sz="1400" dirty="0"/>
              <a:t>) – </a:t>
            </a:r>
            <a:r>
              <a:rPr lang="en-GB" sz="1400" dirty="0" err="1"/>
              <a:t>baseado</a:t>
            </a:r>
            <a:r>
              <a:rPr lang="en-GB" sz="1400" dirty="0"/>
              <a:t> no </a:t>
            </a:r>
            <a:r>
              <a:rPr lang="pt-BR" sz="1400" i="1" dirty="0" err="1"/>
              <a:t>Questionnaire</a:t>
            </a:r>
            <a:r>
              <a:rPr lang="pt-BR" sz="1400" i="1" dirty="0"/>
              <a:t> for </a:t>
            </a:r>
            <a:r>
              <a:rPr lang="pt-BR" sz="1400" i="1" dirty="0" err="1"/>
              <a:t>user</a:t>
            </a:r>
            <a:r>
              <a:rPr lang="pt-BR" sz="1400" i="1" dirty="0"/>
              <a:t> </a:t>
            </a:r>
            <a:r>
              <a:rPr lang="pt-BR" sz="1400" i="1" dirty="0" err="1"/>
              <a:t>interaction</a:t>
            </a:r>
            <a:r>
              <a:rPr lang="pt-BR" sz="1400" i="1" dirty="0"/>
              <a:t> </a:t>
            </a:r>
            <a:r>
              <a:rPr lang="pt-BR" sz="1400" i="1" dirty="0" err="1"/>
              <a:t>satisfaction</a:t>
            </a:r>
            <a:r>
              <a:rPr lang="pt-BR" sz="1400" i="1" dirty="0"/>
              <a:t> </a:t>
            </a:r>
            <a:r>
              <a:rPr lang="pt-BR" sz="1400" dirty="0"/>
              <a:t>(QUIS)</a:t>
            </a:r>
            <a:r>
              <a:rPr lang="en-GB" sz="1400" dirty="0"/>
              <a:t>.</a:t>
            </a:r>
          </a:p>
          <a:p>
            <a:endParaRPr lang="pt-B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688" y="130324"/>
            <a:ext cx="6923112" cy="857250"/>
          </a:xfrm>
        </p:spPr>
        <p:txBody>
          <a:bodyPr>
            <a:noAutofit/>
          </a:bodyPr>
          <a:lstStyle/>
          <a:p>
            <a:r>
              <a:rPr lang="pt-BR" sz="2900" dirty="0"/>
              <a:t>Proposta de interface web de usuário para patrimônio histórico</a:t>
            </a:r>
            <a:endParaRPr lang="en-GB" sz="29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563638"/>
            <a:ext cx="4248472" cy="3579862"/>
          </a:xfrm>
        </p:spPr>
        <p:txBody>
          <a:bodyPr numCol="1">
            <a:noAutofit/>
          </a:bodyPr>
          <a:lstStyle/>
          <a:p>
            <a:pPr marL="0" indent="0" algn="just">
              <a:buNone/>
            </a:pPr>
            <a:r>
              <a:rPr lang="pt-BR" sz="1400" b="1" dirty="0"/>
              <a:t>Proposta da pesquisa: </a:t>
            </a:r>
            <a:r>
              <a:rPr lang="pt-BR" sz="1400" dirty="0"/>
              <a:t>Criar uma interface voltada à promoção dos bens patrimoniais abrigados em fazendas históricas paulistas.</a:t>
            </a:r>
            <a:endParaRPr lang="pt-BR" sz="1400" b="1" dirty="0"/>
          </a:p>
          <a:p>
            <a:pPr marL="0" indent="0" algn="just">
              <a:buNone/>
            </a:pPr>
            <a:r>
              <a:rPr lang="pt-BR" sz="1400" b="1" dirty="0"/>
              <a:t>Criação e avaliação dos protótipos</a:t>
            </a:r>
          </a:p>
          <a:p>
            <a:pPr marL="0" indent="0" algn="just">
              <a:buNone/>
            </a:pPr>
            <a:r>
              <a:rPr lang="pt-BR" sz="1400" dirty="0"/>
              <a:t>Primeiro protótipo: Baixa fidelidade - papel.</a:t>
            </a:r>
          </a:p>
          <a:p>
            <a:pPr marL="0" indent="0" algn="ctr">
              <a:buNone/>
            </a:pPr>
            <a:r>
              <a:rPr lang="pt-BR" sz="1400" b="1" dirty="0"/>
              <a:t>Figura 1 </a:t>
            </a:r>
            <a:r>
              <a:rPr lang="pt-BR" sz="1400" dirty="0"/>
              <a:t>– Protótipo da interface do usuário</a:t>
            </a:r>
          </a:p>
          <a:p>
            <a:pPr marL="0" indent="0" algn="ctr">
              <a:buNone/>
            </a:pPr>
            <a:endParaRPr lang="pt-BR" sz="1200" dirty="0"/>
          </a:p>
          <a:p>
            <a:pPr marL="0" indent="0" algn="ctr">
              <a:buNone/>
            </a:pPr>
            <a:endParaRPr lang="pt-BR" sz="1200" dirty="0"/>
          </a:p>
          <a:p>
            <a:pPr marL="0" indent="0" algn="ctr">
              <a:buNone/>
            </a:pPr>
            <a:endParaRPr lang="pt-BR" sz="1200" dirty="0"/>
          </a:p>
          <a:p>
            <a:pPr marL="0" indent="0" algn="ctr">
              <a:buNone/>
            </a:pPr>
            <a:endParaRPr lang="pt-BR" sz="1200" dirty="0"/>
          </a:p>
          <a:p>
            <a:pPr marL="0" indent="0" algn="ctr">
              <a:buNone/>
            </a:pPr>
            <a:endParaRPr lang="pt-BR" sz="1200" dirty="0"/>
          </a:p>
          <a:p>
            <a:pPr marL="0" indent="0" algn="ctr">
              <a:buNone/>
            </a:pPr>
            <a:endParaRPr lang="pt-BR" sz="1200" dirty="0"/>
          </a:p>
          <a:p>
            <a:pPr marL="0" indent="0" algn="ctr">
              <a:buNone/>
            </a:pPr>
            <a:endParaRPr lang="pt-BR" sz="1200" dirty="0"/>
          </a:p>
          <a:p>
            <a:pPr marL="0" indent="0">
              <a:buNone/>
            </a:pPr>
            <a:r>
              <a:rPr lang="pt-BR" sz="1200" dirty="0"/>
              <a:t>           </a:t>
            </a:r>
            <a:r>
              <a:rPr lang="pt-BR" sz="1400" dirty="0"/>
              <a:t>Fonte: Autora. </a:t>
            </a:r>
          </a:p>
          <a:p>
            <a:pPr marL="0" indent="0" algn="just">
              <a:buNone/>
            </a:pPr>
            <a:r>
              <a:rPr lang="en-GB" sz="1400" b="1" dirty="0" err="1"/>
              <a:t>Avaliação</a:t>
            </a:r>
            <a:r>
              <a:rPr lang="en-GB" sz="1400" b="1" dirty="0"/>
              <a:t>:</a:t>
            </a:r>
            <a:r>
              <a:rPr lang="en-GB" sz="1400" dirty="0"/>
              <a:t> </a:t>
            </a:r>
            <a:r>
              <a:rPr lang="en-GB" sz="1400" dirty="0" err="1"/>
              <a:t>Heurística</a:t>
            </a:r>
            <a:r>
              <a:rPr lang="en-GB" sz="1400" dirty="0"/>
              <a:t> – Nielsen e Tahir (2002).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-164554"/>
            <a:ext cx="2194564" cy="1524003"/>
          </a:xfrm>
          <a:prstGeom prst="rect">
            <a:avLst/>
          </a:prstGeom>
        </p:spPr>
      </p:pic>
      <p:pic>
        <p:nvPicPr>
          <p:cNvPr id="15" name="Imagem 14">
            <a:extLst>
              <a:ext uri="{FF2B5EF4-FFF2-40B4-BE49-F238E27FC236}">
                <a16:creationId xmlns:a16="http://schemas.microsoft.com/office/drawing/2014/main" id="{694BA4A5-6AAC-45D0-803A-675646B23324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86" t="9413" r="13516" b="5000"/>
          <a:stretch/>
        </p:blipFill>
        <p:spPr bwMode="auto">
          <a:xfrm>
            <a:off x="5436096" y="2067694"/>
            <a:ext cx="2719142" cy="182701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0BEB4628-5320-4800-895B-9EFC2EF0E631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003798"/>
            <a:ext cx="3346487" cy="159172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323528" y="915566"/>
            <a:ext cx="8363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Milene MOURA. UFSCar. Luzia COSTA. UFSCar. Elisa NAKAGAWA. USP.  </a:t>
            </a:r>
          </a:p>
          <a:p>
            <a:pPr algn="ctr"/>
            <a:r>
              <a:rPr lang="pt-BR" dirty="0"/>
              <a:t>E-mail: </a:t>
            </a:r>
            <a:r>
              <a:rPr lang="pt-BR" sz="1600" dirty="0"/>
              <a:t>milenedealmeida@gmail.com  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571924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140</Words>
  <Application>Microsoft Office PowerPoint</Application>
  <PresentationFormat>Apresentação na tela (16:9)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Proposta de interface web de usuário para patrimônio histórico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Sebastian</dc:creator>
  <cp:lastModifiedBy>Milene R. Almeida</cp:lastModifiedBy>
  <cp:revision>21</cp:revision>
  <dcterms:created xsi:type="dcterms:W3CDTF">2018-10-05T23:14:10Z</dcterms:created>
  <dcterms:modified xsi:type="dcterms:W3CDTF">2018-10-10T10:40:43Z</dcterms:modified>
</cp:coreProperties>
</file>