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75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4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69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2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6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6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9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420EAA1E-4684-45C9-927B-CD1B09291615}"/>
              </a:ext>
            </a:extLst>
          </p:cNvPr>
          <p:cNvSpPr txBox="1"/>
          <p:nvPr/>
        </p:nvSpPr>
        <p:spPr>
          <a:xfrm>
            <a:off x="4572000" y="1563638"/>
            <a:ext cx="4380614" cy="3870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36"/>
              </a:spcBef>
            </a:pPr>
            <a:r>
              <a:rPr lang="en-GB" sz="1400" dirty="0"/>
              <a:t>Segundo </a:t>
            </a:r>
            <a:r>
              <a:rPr lang="en-GB" sz="1400" dirty="0" err="1"/>
              <a:t>protótipo</a:t>
            </a:r>
            <a:r>
              <a:rPr lang="en-GB" sz="1400" dirty="0"/>
              <a:t>: Alta </a:t>
            </a:r>
            <a:r>
              <a:rPr lang="en-GB" sz="1400" dirty="0" err="1"/>
              <a:t>fidelidade</a:t>
            </a:r>
            <a:r>
              <a:rPr lang="en-GB" sz="1400" dirty="0"/>
              <a:t> – </a:t>
            </a:r>
            <a:r>
              <a:rPr lang="en-GB" sz="1400" dirty="0" err="1"/>
              <a:t>plataforma</a:t>
            </a:r>
            <a:r>
              <a:rPr lang="en-GB" sz="1400" dirty="0"/>
              <a:t> Wix. </a:t>
            </a:r>
          </a:p>
          <a:p>
            <a:pPr algn="ctr">
              <a:spcBef>
                <a:spcPts val="336"/>
              </a:spcBef>
            </a:pPr>
            <a:r>
              <a:rPr lang="en-GB" sz="1400" b="1" dirty="0" err="1"/>
              <a:t>Figura</a:t>
            </a:r>
            <a:r>
              <a:rPr lang="en-GB" sz="1400" b="1" dirty="0"/>
              <a:t> 2</a:t>
            </a:r>
            <a:r>
              <a:rPr lang="en-GB" sz="1400" dirty="0"/>
              <a:t> – </a:t>
            </a:r>
            <a:r>
              <a:rPr lang="en-GB" sz="1400" dirty="0" err="1"/>
              <a:t>Protótipo</a:t>
            </a:r>
            <a:r>
              <a:rPr lang="en-GB" sz="1400" dirty="0"/>
              <a:t> final da interface</a:t>
            </a:r>
          </a:p>
          <a:p>
            <a:pPr algn="ctr">
              <a:spcBef>
                <a:spcPts val="336"/>
              </a:spcBef>
            </a:pPr>
            <a:endParaRPr lang="en-GB" sz="1200" dirty="0"/>
          </a:p>
          <a:p>
            <a:pPr algn="ctr">
              <a:spcBef>
                <a:spcPts val="336"/>
              </a:spcBef>
            </a:pPr>
            <a:endParaRPr lang="en-GB" sz="1200" dirty="0"/>
          </a:p>
          <a:p>
            <a:pPr algn="just">
              <a:spcBef>
                <a:spcPts val="336"/>
              </a:spcBef>
            </a:pPr>
            <a:endParaRPr lang="en-GB" sz="1200" dirty="0"/>
          </a:p>
          <a:p>
            <a:pPr algn="just">
              <a:spcBef>
                <a:spcPts val="336"/>
              </a:spcBef>
            </a:pPr>
            <a:endParaRPr lang="en-GB" sz="1200" dirty="0"/>
          </a:p>
          <a:p>
            <a:pPr algn="just">
              <a:spcBef>
                <a:spcPts val="336"/>
              </a:spcBef>
            </a:pPr>
            <a:endParaRPr lang="en-GB" sz="1200" dirty="0"/>
          </a:p>
          <a:p>
            <a:pPr algn="just">
              <a:spcBef>
                <a:spcPts val="336"/>
              </a:spcBef>
            </a:pPr>
            <a:endParaRPr lang="en-GB" sz="1400" dirty="0"/>
          </a:p>
          <a:p>
            <a:pPr algn="just">
              <a:spcBef>
                <a:spcPts val="336"/>
              </a:spcBef>
            </a:pPr>
            <a:endParaRPr lang="en-GB" sz="1400" dirty="0"/>
          </a:p>
          <a:p>
            <a:pPr algn="just">
              <a:spcBef>
                <a:spcPts val="336"/>
              </a:spcBef>
            </a:pPr>
            <a:r>
              <a:rPr lang="en-GB" sz="1400" dirty="0"/>
              <a:t>                    </a:t>
            </a:r>
          </a:p>
          <a:p>
            <a:pPr algn="just">
              <a:spcBef>
                <a:spcPts val="336"/>
              </a:spcBef>
            </a:pPr>
            <a:r>
              <a:rPr lang="en-GB" sz="1400" dirty="0"/>
              <a:t>                 Fonte: </a:t>
            </a:r>
            <a:r>
              <a:rPr lang="en-GB" sz="1400" dirty="0" err="1"/>
              <a:t>Autora</a:t>
            </a:r>
            <a:r>
              <a:rPr lang="en-GB" sz="1400" dirty="0"/>
              <a:t>.</a:t>
            </a:r>
          </a:p>
          <a:p>
            <a:pPr algn="just">
              <a:spcBef>
                <a:spcPts val="336"/>
              </a:spcBef>
            </a:pPr>
            <a:r>
              <a:rPr lang="en-GB" sz="1400" b="1" dirty="0" err="1"/>
              <a:t>Avaliação</a:t>
            </a:r>
            <a:r>
              <a:rPr lang="en-GB" sz="1400" b="1" dirty="0"/>
              <a:t>: </a:t>
            </a:r>
            <a:r>
              <a:rPr lang="en-GB" sz="1400" dirty="0" err="1"/>
              <a:t>Questionário</a:t>
            </a:r>
            <a:r>
              <a:rPr lang="en-GB" sz="1400" dirty="0"/>
              <a:t> (</a:t>
            </a:r>
            <a:r>
              <a:rPr lang="en-GB" sz="1400" dirty="0" err="1"/>
              <a:t>usuários</a:t>
            </a:r>
            <a:r>
              <a:rPr lang="en-GB" sz="1400" dirty="0"/>
              <a:t> </a:t>
            </a:r>
            <a:r>
              <a:rPr lang="en-GB" sz="1400" dirty="0" err="1"/>
              <a:t>potenciais</a:t>
            </a:r>
            <a:r>
              <a:rPr lang="en-GB" sz="1400" dirty="0"/>
              <a:t> e </a:t>
            </a:r>
            <a:r>
              <a:rPr lang="en-GB" sz="1400" dirty="0" err="1"/>
              <a:t>profissionais</a:t>
            </a:r>
            <a:r>
              <a:rPr lang="en-GB" sz="1400" dirty="0"/>
              <a:t> da </a:t>
            </a:r>
            <a:r>
              <a:rPr lang="en-GB" sz="1400" dirty="0" err="1"/>
              <a:t>informação</a:t>
            </a:r>
            <a:r>
              <a:rPr lang="en-GB" sz="1400" dirty="0"/>
              <a:t>, </a:t>
            </a:r>
            <a:r>
              <a:rPr lang="en-GB" sz="1400" dirty="0" err="1"/>
              <a:t>informática</a:t>
            </a:r>
            <a:r>
              <a:rPr lang="en-GB" sz="1400" dirty="0"/>
              <a:t> e </a:t>
            </a:r>
            <a:r>
              <a:rPr lang="en-GB" sz="1400" dirty="0" err="1"/>
              <a:t>profissionais</a:t>
            </a:r>
            <a:r>
              <a:rPr lang="en-GB" sz="1400" dirty="0"/>
              <a:t> que </a:t>
            </a:r>
            <a:r>
              <a:rPr lang="en-GB" sz="1400" dirty="0" err="1"/>
              <a:t>trabalham</a:t>
            </a:r>
            <a:r>
              <a:rPr lang="en-GB" sz="1400" dirty="0"/>
              <a:t> com </a:t>
            </a:r>
            <a:r>
              <a:rPr lang="en-GB" sz="1400" dirty="0" err="1"/>
              <a:t>patrimônio</a:t>
            </a:r>
            <a:r>
              <a:rPr lang="en-GB" sz="1400" dirty="0"/>
              <a:t> </a:t>
            </a:r>
            <a:r>
              <a:rPr lang="en-GB" sz="1400" dirty="0" err="1"/>
              <a:t>histórico</a:t>
            </a:r>
            <a:r>
              <a:rPr lang="en-GB" sz="1400" dirty="0"/>
              <a:t>) – </a:t>
            </a:r>
            <a:r>
              <a:rPr lang="en-GB" sz="1400" dirty="0" err="1"/>
              <a:t>baseado</a:t>
            </a:r>
            <a:r>
              <a:rPr lang="en-GB" sz="1400" dirty="0"/>
              <a:t> no </a:t>
            </a:r>
            <a:r>
              <a:rPr lang="pt-BR" sz="1400" i="1" dirty="0" err="1"/>
              <a:t>Questionnaire</a:t>
            </a:r>
            <a:r>
              <a:rPr lang="pt-BR" sz="1400" i="1" dirty="0"/>
              <a:t> for </a:t>
            </a:r>
            <a:r>
              <a:rPr lang="pt-BR" sz="1400" i="1" dirty="0" err="1"/>
              <a:t>user</a:t>
            </a:r>
            <a:r>
              <a:rPr lang="pt-BR" sz="1400" i="1" dirty="0"/>
              <a:t> </a:t>
            </a:r>
            <a:r>
              <a:rPr lang="pt-BR" sz="1400" i="1" dirty="0" err="1"/>
              <a:t>interaction</a:t>
            </a:r>
            <a:r>
              <a:rPr lang="pt-BR" sz="1400" i="1" dirty="0"/>
              <a:t> </a:t>
            </a:r>
            <a:r>
              <a:rPr lang="pt-BR" sz="1400" i="1" dirty="0" err="1"/>
              <a:t>satisfaction</a:t>
            </a:r>
            <a:r>
              <a:rPr lang="pt-BR" sz="1400" i="1" dirty="0"/>
              <a:t> </a:t>
            </a:r>
            <a:r>
              <a:rPr lang="pt-BR" sz="1400" dirty="0"/>
              <a:t>(QUIS)</a:t>
            </a:r>
            <a:r>
              <a:rPr lang="en-GB" sz="1400" dirty="0"/>
              <a:t>.</a:t>
            </a:r>
          </a:p>
          <a:p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30324"/>
            <a:ext cx="6923112" cy="857250"/>
          </a:xfrm>
        </p:spPr>
        <p:txBody>
          <a:bodyPr>
            <a:noAutofit/>
          </a:bodyPr>
          <a:lstStyle/>
          <a:p>
            <a:r>
              <a:rPr lang="pt-BR" sz="2900" dirty="0"/>
              <a:t>Proposta de interface web de usuário para patrimônio histórico</a:t>
            </a:r>
            <a:endParaRPr lang="en-GB" sz="2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63638"/>
            <a:ext cx="4248472" cy="3579862"/>
          </a:xfrm>
        </p:spPr>
        <p:txBody>
          <a:bodyPr numCol="1">
            <a:noAutofit/>
          </a:bodyPr>
          <a:lstStyle/>
          <a:p>
            <a:pPr marL="0" indent="0" algn="just">
              <a:buNone/>
            </a:pPr>
            <a:r>
              <a:rPr lang="pt-BR" sz="1400" b="1" dirty="0"/>
              <a:t>Proposta da pesquisa: </a:t>
            </a:r>
            <a:r>
              <a:rPr lang="pt-BR" sz="1400" dirty="0"/>
              <a:t>Criar uma interface voltada à promoção dos bens patrimoniais abrigados em fazendas históricas paulistas.</a:t>
            </a:r>
            <a:endParaRPr lang="pt-BR" sz="1400" b="1" dirty="0"/>
          </a:p>
          <a:p>
            <a:pPr marL="0" indent="0" algn="just">
              <a:buNone/>
            </a:pPr>
            <a:r>
              <a:rPr lang="pt-BR" sz="1400" b="1" dirty="0"/>
              <a:t>Criação e avaliação dos protótipos</a:t>
            </a:r>
          </a:p>
          <a:p>
            <a:pPr marL="0" indent="0" algn="just">
              <a:buNone/>
            </a:pPr>
            <a:r>
              <a:rPr lang="pt-BR" sz="1400" dirty="0"/>
              <a:t>Primeiro protótipo: Baixa fidelidade - papel.</a:t>
            </a:r>
          </a:p>
          <a:p>
            <a:pPr marL="0" indent="0" algn="ctr">
              <a:buNone/>
            </a:pPr>
            <a:r>
              <a:rPr lang="pt-BR" sz="1400" b="1" dirty="0"/>
              <a:t>Figura 1 </a:t>
            </a:r>
            <a:r>
              <a:rPr lang="pt-BR" sz="1400" dirty="0"/>
              <a:t>– Protótipo da interface do usuário</a:t>
            </a:r>
          </a:p>
          <a:p>
            <a:pPr marL="0" indent="0" algn="ctr">
              <a:buNone/>
            </a:pPr>
            <a:endParaRPr lang="pt-BR" sz="1200" dirty="0"/>
          </a:p>
          <a:p>
            <a:pPr marL="0" indent="0" algn="ctr">
              <a:buNone/>
            </a:pPr>
            <a:endParaRPr lang="pt-BR" sz="1200" dirty="0"/>
          </a:p>
          <a:p>
            <a:pPr marL="0" indent="0" algn="ctr">
              <a:buNone/>
            </a:pPr>
            <a:endParaRPr lang="pt-BR" sz="1200" dirty="0"/>
          </a:p>
          <a:p>
            <a:pPr marL="0" indent="0" algn="ctr">
              <a:buNone/>
            </a:pPr>
            <a:endParaRPr lang="pt-BR" sz="1200" dirty="0"/>
          </a:p>
          <a:p>
            <a:pPr marL="0" indent="0" algn="ctr">
              <a:buNone/>
            </a:pPr>
            <a:endParaRPr lang="pt-BR" sz="1200" dirty="0"/>
          </a:p>
          <a:p>
            <a:pPr marL="0" indent="0" algn="ctr">
              <a:buNone/>
            </a:pPr>
            <a:endParaRPr lang="pt-BR" sz="1200" dirty="0"/>
          </a:p>
          <a:p>
            <a:pPr marL="0" indent="0" algn="ctr">
              <a:buNone/>
            </a:pPr>
            <a:endParaRPr lang="pt-BR" sz="1200" dirty="0"/>
          </a:p>
          <a:p>
            <a:pPr marL="0" indent="0">
              <a:buNone/>
            </a:pPr>
            <a:r>
              <a:rPr lang="pt-BR" sz="1200" dirty="0"/>
              <a:t>           </a:t>
            </a:r>
            <a:r>
              <a:rPr lang="pt-BR" sz="1400" dirty="0"/>
              <a:t>Fonte: Autora. </a:t>
            </a:r>
          </a:p>
          <a:p>
            <a:pPr marL="0" indent="0" algn="just">
              <a:buNone/>
            </a:pPr>
            <a:r>
              <a:rPr lang="en-GB" sz="1400" b="1" dirty="0" err="1"/>
              <a:t>Avaliação</a:t>
            </a:r>
            <a:r>
              <a:rPr lang="en-GB" sz="1400" b="1" dirty="0"/>
              <a:t>:</a:t>
            </a:r>
            <a:r>
              <a:rPr lang="en-GB" sz="1400" dirty="0"/>
              <a:t> </a:t>
            </a:r>
            <a:r>
              <a:rPr lang="en-GB" sz="1400" dirty="0" err="1"/>
              <a:t>Heurística</a:t>
            </a:r>
            <a:r>
              <a:rPr lang="en-GB" sz="1400" dirty="0"/>
              <a:t> – Nielsen e Tahir (2002).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164554"/>
            <a:ext cx="2194564" cy="1524003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694BA4A5-6AAC-45D0-803A-675646B23324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6" t="9413" r="13516" b="5000"/>
          <a:stretch/>
        </p:blipFill>
        <p:spPr bwMode="auto">
          <a:xfrm>
            <a:off x="5436096" y="2067694"/>
            <a:ext cx="2719142" cy="18270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0BEB4628-5320-4800-895B-9EFC2EF0E63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03798"/>
            <a:ext cx="3346487" cy="159172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23528" y="915566"/>
            <a:ext cx="836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Milene MOURA. UFSCar. Luzia COSTA. UFSCar. Elisa NAKAGAWA. USP.  </a:t>
            </a:r>
          </a:p>
          <a:p>
            <a:pPr algn="ctr"/>
            <a:r>
              <a:rPr lang="pt-BR" dirty="0"/>
              <a:t>E-mail: </a:t>
            </a:r>
            <a:r>
              <a:rPr lang="pt-BR" sz="1600" dirty="0"/>
              <a:t>milenedealmeida@gmail.com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71924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140</Words>
  <Application>Microsoft Office PowerPoint</Application>
  <PresentationFormat>Apresentação na tela (16:9)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Proposta de interface web de usuário para patrimônio histórico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</dc:creator>
  <cp:lastModifiedBy>Milene R. Almeida</cp:lastModifiedBy>
  <cp:revision>21</cp:revision>
  <dcterms:created xsi:type="dcterms:W3CDTF">2018-10-05T23:14:10Z</dcterms:created>
  <dcterms:modified xsi:type="dcterms:W3CDTF">2018-10-10T10:40:43Z</dcterms:modified>
</cp:coreProperties>
</file>