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0" r:id="rId3"/>
    <p:sldId id="527" r:id="rId4"/>
    <p:sldId id="258" r:id="rId5"/>
    <p:sldId id="514" r:id="rId6"/>
    <p:sldId id="529" r:id="rId7"/>
    <p:sldId id="526" r:id="rId8"/>
    <p:sldId id="528" r:id="rId9"/>
    <p:sldId id="530" r:id="rId10"/>
    <p:sldId id="259" r:id="rId11"/>
    <p:sldId id="531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432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4452D-4E9F-4CD2-9677-1C644B127CBA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BD72F-E601-4581-81E9-AB2DFF5746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82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BD72F-E601-4581-81E9-AB2DFF57461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91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hopkinslocal.jhu.edu/" TargetMode="External"/><Relationship Id="rId3" Type="http://schemas.openxmlformats.org/officeDocument/2006/relationships/hyperlink" Target="https://doi.org/10.1057/9781137500496" TargetMode="External"/><Relationship Id="rId7" Type="http://schemas.openxmlformats.org/officeDocument/2006/relationships/hyperlink" Target="https://doi.org/10.3152/030234209X442034" TargetMode="External"/><Relationship Id="rId12" Type="http://schemas.openxmlformats.org/officeDocument/2006/relationships/image" Target="../media/image7.png"/><Relationship Id="rId2" Type="http://schemas.openxmlformats.org/officeDocument/2006/relationships/hyperlink" Target="http://digital.csic.es/handle/10261/1328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.europa.eu/regional_policy/sources/docgener/presenta/universities2011/universities2011_en.pdf" TargetMode="External"/><Relationship Id="rId11" Type="http://schemas.openxmlformats.org/officeDocument/2006/relationships/hyperlink" Target="http://dx.doi.org/10.3386/w22501" TargetMode="External"/><Relationship Id="rId5" Type="http://schemas.openxmlformats.org/officeDocument/2006/relationships/hyperlink" Target="http://repositorio.unicamp.br/handle/REPOSIP/324319" TargetMode="External"/><Relationship Id="rId10" Type="http://schemas.openxmlformats.org/officeDocument/2006/relationships/hyperlink" Target="https://www.reinvestment.com/impact/in-numbers/" TargetMode="External"/><Relationship Id="rId4" Type="http://schemas.openxmlformats.org/officeDocument/2006/relationships/hyperlink" Target="http://e3mproject.eu/Green%20paper-p.pdf" TargetMode="External"/><Relationship Id="rId9" Type="http://schemas.openxmlformats.org/officeDocument/2006/relationships/hyperlink" Target="http://norden.diva-portal.org/smash/record.jsf?pid=diva2:700345&amp;dswid=-99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563638"/>
            <a:ext cx="8157592" cy="857250"/>
          </a:xfrm>
        </p:spPr>
        <p:txBody>
          <a:bodyPr>
            <a:noAutofit/>
          </a:bodyPr>
          <a:lstStyle/>
          <a:p>
            <a:r>
              <a:rPr lang="en-US" sz="3700" b="1" cap="all" dirty="0"/>
              <a:t>NA ERA DO GLOBAL, O DESAFIO É SER GLOCAL: CONECTANDO A UNIVERSIDADE AO ENTORNO SOCIOECONÔMICO</a:t>
            </a:r>
            <a:endParaRPr lang="pt-BR" sz="3700" b="1" i="1" cap="all" dirty="0"/>
          </a:p>
        </p:txBody>
      </p:sp>
      <p:sp>
        <p:nvSpPr>
          <p:cNvPr id="4" name="TextBox 3"/>
          <p:cNvSpPr txBox="1"/>
          <p:nvPr/>
        </p:nvSpPr>
        <p:spPr>
          <a:xfrm>
            <a:off x="2123728" y="3651870"/>
            <a:ext cx="6624736" cy="1033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Ana Maria Nunes Gimenez (INCT/PPED e DPCT/IG/Unicamp) </a:t>
            </a:r>
          </a:p>
          <a:p>
            <a:pPr algn="r"/>
            <a:r>
              <a:rPr lang="pt-BR" dirty="0"/>
              <a:t>Maria Beatriz Machado </a:t>
            </a:r>
            <a:r>
              <a:rPr lang="pt-BR" dirty="0" err="1"/>
              <a:t>Bonacelli</a:t>
            </a:r>
            <a:r>
              <a:rPr lang="pt-BR" dirty="0"/>
              <a:t> (DPCT/IG/Unicamp)</a:t>
            </a:r>
          </a:p>
          <a:p>
            <a:pPr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UFSCar, São Carlos, outubro de 2018.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7" r="27987" b="29944"/>
          <a:stretch/>
        </p:blipFill>
        <p:spPr>
          <a:xfrm>
            <a:off x="179512" y="-164554"/>
            <a:ext cx="1079010" cy="94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7574"/>
            <a:ext cx="8640960" cy="339447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1050" spc="-60" dirty="0"/>
              <a:t>D’ESTE, P. MARTÍNEZ, E. C.; MOLAS-GALLART, J. Documento de base para </a:t>
            </a:r>
            <a:r>
              <a:rPr lang="pt-BR" sz="1050" spc="-60" dirty="0" err="1"/>
              <a:t>un</a:t>
            </a:r>
            <a:r>
              <a:rPr lang="pt-BR" sz="1050" spc="-60" dirty="0"/>
              <a:t> manual de indicadores de </a:t>
            </a:r>
            <a:r>
              <a:rPr lang="pt-BR" sz="1050" spc="-60" dirty="0" err="1"/>
              <a:t>vinculación</a:t>
            </a:r>
            <a:r>
              <a:rPr lang="pt-BR" sz="1050" spc="-60" dirty="0"/>
              <a:t> de </a:t>
            </a:r>
            <a:r>
              <a:rPr lang="pt-BR" sz="1050" spc="-60" dirty="0" err="1"/>
              <a:t>la</a:t>
            </a:r>
            <a:r>
              <a:rPr lang="pt-BR" sz="1050" spc="-60" dirty="0"/>
              <a:t> </a:t>
            </a:r>
            <a:r>
              <a:rPr lang="pt-BR" sz="1050" spc="-60" dirty="0" err="1"/>
              <a:t>universidad</a:t>
            </a:r>
            <a:r>
              <a:rPr lang="pt-BR" sz="1050" spc="-60" dirty="0"/>
              <a:t> </a:t>
            </a:r>
            <a:r>
              <a:rPr lang="pt-BR" sz="1050" spc="-60" dirty="0" err="1"/>
              <a:t>con</a:t>
            </a:r>
            <a:r>
              <a:rPr lang="pt-BR" sz="1050" spc="-60" dirty="0"/>
              <a:t> </a:t>
            </a:r>
            <a:r>
              <a:rPr lang="pt-BR" sz="1050" spc="-60" dirty="0" err="1"/>
              <a:t>el</a:t>
            </a:r>
            <a:r>
              <a:rPr lang="pt-BR" sz="1050" spc="-60" dirty="0"/>
              <a:t> entorno socioeconómico - Manual de Valencia. </a:t>
            </a:r>
            <a:r>
              <a:rPr lang="pt-BR" sz="1050" spc="-60" dirty="0" err="1"/>
              <a:t>Espanhã</a:t>
            </a:r>
            <a:r>
              <a:rPr lang="pt-BR" sz="1050" spc="-60" dirty="0"/>
              <a:t>: INGENIO, 2014. Disponível em: </a:t>
            </a:r>
            <a:r>
              <a:rPr lang="pt-BR" sz="1050" spc="-60" dirty="0">
                <a:hlinkClick r:id="rId2"/>
              </a:rPr>
              <a:t>http://digital.csic.es/handle/10261/132865</a:t>
            </a:r>
            <a:r>
              <a:rPr lang="pt-BR" sz="1050" spc="-60" dirty="0"/>
              <a:t> Acesso em: 30 abr. 2018.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spc="-60" dirty="0"/>
              <a:t>DOUGLASS, J. A. Part I - Exploring the New Flagship University Model. In: DOUGLASS J.A. (ed.) </a:t>
            </a:r>
            <a:r>
              <a:rPr lang="en-US" sz="1050" b="1" spc="-60" dirty="0"/>
              <a:t>The new flagship university. Changing the paradigm from global ranking to national relevancy</a:t>
            </a:r>
            <a:r>
              <a:rPr lang="en-US" sz="1050" spc="-60" dirty="0"/>
              <a:t>. Palgrave Macmillan, New York, 2016, p. 3-7. DOI: </a:t>
            </a:r>
            <a:r>
              <a:rPr lang="en-US" sz="1050" spc="-60" dirty="0">
                <a:hlinkClick r:id="rId3"/>
              </a:rPr>
              <a:t>https://doi.org/10.1057/9781137500496</a:t>
            </a:r>
            <a:endParaRPr lang="en-US" sz="1050" spc="-60" dirty="0"/>
          </a:p>
          <a:p>
            <a:pPr marL="0" indent="0">
              <a:spcBef>
                <a:spcPts val="0"/>
              </a:spcBef>
              <a:buNone/>
            </a:pPr>
            <a:r>
              <a:rPr lang="en-US" sz="1050" spc="-60" dirty="0"/>
              <a:t>EUROPEAN INDICATORS AND RANKING METHODOLOGY FOR UNIVERSITY THIRD MISSION. Green paper: fostering and measuring ‘third mission’ in higher education institutions. 2012. </a:t>
            </a:r>
            <a:r>
              <a:rPr lang="en-US" sz="1050" spc="-60" dirty="0" err="1"/>
              <a:t>Disponível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</a:t>
            </a:r>
            <a:r>
              <a:rPr lang="en-US" sz="1050" spc="-60" dirty="0">
                <a:hlinkClick r:id="rId4"/>
              </a:rPr>
              <a:t>http://e3mproject.eu/Green%20paper-p.pdf</a:t>
            </a:r>
            <a:r>
              <a:rPr lang="en-US" sz="1050" spc="-60" dirty="0"/>
              <a:t> </a:t>
            </a:r>
            <a:r>
              <a:rPr lang="en-US" sz="1050" spc="-60" dirty="0" err="1"/>
              <a:t>Acesso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23 abr. 2018.</a:t>
            </a:r>
          </a:p>
          <a:p>
            <a:pPr marL="0" indent="0">
              <a:spcBef>
                <a:spcPts val="0"/>
              </a:spcBef>
              <a:buNone/>
            </a:pPr>
            <a:r>
              <a:rPr lang="x-none" sz="1050" spc="-60" dirty="0"/>
              <a:t>GIBBONS M. et al. </a:t>
            </a:r>
            <a:r>
              <a:rPr lang="x-none" sz="1050" b="1" spc="-60" dirty="0"/>
              <a:t>The new</a:t>
            </a:r>
            <a:r>
              <a:rPr lang="en-US" sz="1050" b="1" spc="-60" dirty="0"/>
              <a:t> production of knowledge</a:t>
            </a:r>
            <a:r>
              <a:rPr lang="x-none" sz="1050" b="1" spc="-60" dirty="0"/>
              <a:t>:</a:t>
            </a:r>
            <a:r>
              <a:rPr lang="en-US" sz="1050" b="1" spc="-60" dirty="0"/>
              <a:t> the</a:t>
            </a:r>
            <a:r>
              <a:rPr lang="x-none" sz="1050" b="1" spc="-60" dirty="0"/>
              <a:t> dynamics</a:t>
            </a:r>
            <a:r>
              <a:rPr lang="en-US" sz="1050" b="1" spc="-60" dirty="0"/>
              <a:t> of science and research</a:t>
            </a:r>
            <a:r>
              <a:rPr lang="x-none" sz="1050" b="1" spc="-60" dirty="0"/>
              <a:t> in</a:t>
            </a:r>
            <a:r>
              <a:rPr lang="en-US" sz="1050" b="1" spc="-60" dirty="0"/>
              <a:t> contemporary societies</a:t>
            </a:r>
            <a:r>
              <a:rPr lang="x-none" sz="1050" b="1" spc="-60" dirty="0"/>
              <a:t>.</a:t>
            </a:r>
            <a:r>
              <a:rPr lang="x-none" sz="1050" spc="-60" dirty="0"/>
              <a:t> London: Sage, 1994.</a:t>
            </a:r>
            <a:endParaRPr lang="pt-BR" sz="1050" spc="-60" dirty="0"/>
          </a:p>
          <a:p>
            <a:pPr marL="0" indent="0">
              <a:spcBef>
                <a:spcPts val="0"/>
              </a:spcBef>
              <a:buNone/>
            </a:pPr>
            <a:r>
              <a:rPr lang="pt-BR" sz="1050" spc="-60" dirty="0"/>
              <a:t>GIMENEZ, A. M. N. </a:t>
            </a:r>
            <a:r>
              <a:rPr lang="pt-BR" sz="1050" b="1" spc="-60" dirty="0"/>
              <a:t>As multifaces da relação universidade-sociedade e a construção do conceito de terceira missão.</a:t>
            </a:r>
            <a:r>
              <a:rPr lang="pt-BR" sz="1050" spc="-60" dirty="0"/>
              <a:t> 2017. 329 f. Tese (Doutorado em Política Científica e Tecnológica). Instituto de Geociências, Universidade Estadual de Campinas, Campinas: [s.n.], 2017. Disponível em: </a:t>
            </a:r>
            <a:r>
              <a:rPr lang="pt-BR" sz="1050" u="sng" spc="-60" dirty="0">
                <a:hlinkClick r:id="rId5"/>
              </a:rPr>
              <a:t>http://repositorio.unicamp.br/handle/REPOSIP/324319</a:t>
            </a:r>
            <a:r>
              <a:rPr lang="pt-BR" sz="1050" spc="-60" dirty="0"/>
              <a:t> Acesso em: 16 abr. 2018.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050" spc="-60" dirty="0"/>
              <a:t>GODDARD, J. B.; KEMPTON, L. </a:t>
            </a:r>
            <a:r>
              <a:rPr lang="en-GB" sz="1050" b="1" spc="-60" dirty="0"/>
              <a:t>Connecting</a:t>
            </a:r>
            <a:r>
              <a:rPr lang="en-US" sz="1050" b="1" spc="-60" dirty="0"/>
              <a:t> universities to</a:t>
            </a:r>
            <a:r>
              <a:rPr lang="pt-BR" sz="1050" b="1" spc="-60" dirty="0"/>
              <a:t> regional</a:t>
            </a:r>
            <a:r>
              <a:rPr lang="en-US" sz="1050" b="1" spc="-60" dirty="0"/>
              <a:t> growth</a:t>
            </a:r>
            <a:r>
              <a:rPr lang="pt-BR" sz="1050" b="1" spc="-60" dirty="0"/>
              <a:t>: a</a:t>
            </a:r>
            <a:r>
              <a:rPr lang="en-US" sz="1050" b="1" spc="-60" dirty="0"/>
              <a:t> practical guide</a:t>
            </a:r>
            <a:r>
              <a:rPr lang="pt-BR" sz="1050" b="1" spc="-60" dirty="0"/>
              <a:t>.</a:t>
            </a:r>
            <a:r>
              <a:rPr lang="pt-BR" sz="1050" spc="-60" dirty="0"/>
              <a:t> </a:t>
            </a:r>
            <a:r>
              <a:rPr lang="pt-BR" sz="1050" spc="-60" dirty="0" err="1"/>
              <a:t>Brussels</a:t>
            </a:r>
            <a:r>
              <a:rPr lang="pt-BR" sz="1050" spc="-60" dirty="0"/>
              <a:t>:</a:t>
            </a:r>
            <a:r>
              <a:rPr lang="en-US" sz="1050" spc="-60" dirty="0"/>
              <a:t> European Commission</a:t>
            </a:r>
            <a:r>
              <a:rPr lang="pt-BR" sz="1050" spc="-60" dirty="0"/>
              <a:t>, 2011. Disponível em: </a:t>
            </a:r>
            <a:r>
              <a:rPr lang="pt-BR" sz="1050" u="sng" spc="-60" dirty="0">
                <a:hlinkClick r:id="rId6"/>
              </a:rPr>
              <a:t>http://ec.europa.eu/regional_policy/sources/docgener/presenta/universities2011/universities2011_en.pdf</a:t>
            </a:r>
            <a:r>
              <a:rPr lang="pt-BR" sz="1050" spc="-60" dirty="0"/>
              <a:t>  Acesso em: 30 ago. 2017.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HESSELS, L. K.; VAN LENTE, H.; SMITS, R. In search of relevance: the changing contract between science and society. </a:t>
            </a:r>
            <a:r>
              <a:rPr lang="en-US" sz="1050" b="1" spc="-60" dirty="0"/>
              <a:t>Science and Public Policy</a:t>
            </a:r>
            <a:r>
              <a:rPr lang="en-US" sz="1050" spc="-60" dirty="0"/>
              <a:t>, v. 36, n. 5, p. 387-401, 2009. DOI: </a:t>
            </a:r>
            <a:r>
              <a:rPr lang="en-US" sz="1050" spc="-60" dirty="0">
                <a:hlinkClick r:id="rId7"/>
              </a:rPr>
              <a:t>https://doi.org/10.3152/030234209X442034</a:t>
            </a:r>
            <a:endParaRPr lang="en-US" sz="1050" spc="-6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JOHNS HOPKINS UNIVERSITY &amp; HEALTH SYSTEM. </a:t>
            </a:r>
            <a:r>
              <a:rPr lang="en-US" sz="1050" spc="-60" dirty="0" err="1"/>
              <a:t>HopkinsLocal</a:t>
            </a:r>
            <a:r>
              <a:rPr lang="en-US" sz="1050" spc="-60" dirty="0"/>
              <a:t>. 2018. </a:t>
            </a:r>
            <a:r>
              <a:rPr lang="en-US" sz="1050" spc="-60" dirty="0" err="1"/>
              <a:t>Disponível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</a:t>
            </a:r>
            <a:r>
              <a:rPr lang="en-US" sz="1050" spc="-60" dirty="0">
                <a:hlinkClick r:id="rId8"/>
              </a:rPr>
              <a:t>https://hopkinslocal.jhu.edu/</a:t>
            </a:r>
            <a:r>
              <a:rPr lang="en-US" sz="1050" spc="-60" dirty="0"/>
              <a:t> </a:t>
            </a:r>
            <a:r>
              <a:rPr lang="en-US" sz="1050" spc="-60" dirty="0" err="1"/>
              <a:t>Acesso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30 ago. 2018.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KENNEY, M.; MOWERY, D. C.; PATTON, D. Electrical Engineering and Computer Science at UC Berkeley and in the Silicon Valley: Modes of Regional Engagement. In: KENNEY, M, D.C. MOWERY (Eds) (2014). </a:t>
            </a:r>
            <a:r>
              <a:rPr lang="en-US" sz="1050" b="1" spc="-60" dirty="0"/>
              <a:t>Public universities and regional growth - insights from the University of California. </a:t>
            </a:r>
            <a:r>
              <a:rPr lang="en-US" sz="1050" spc="-60" dirty="0"/>
              <a:t>Stanford: Stanford Un. Press, 2014. p. 97-126.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LÉCUYER, C. Semiconductor Innovation and Entrepreneurship at Three University of California Campuses. In: KENNEY, M, D.C. MOWERY (Eds) (2014). </a:t>
            </a:r>
            <a:r>
              <a:rPr lang="en-US" sz="1050" b="1" spc="-60" dirty="0"/>
              <a:t>Public universities and regional growth - insights from the University of California</a:t>
            </a:r>
            <a:r>
              <a:rPr lang="en-US" sz="1050" spc="-60" dirty="0"/>
              <a:t>. Stanford: Stanford Un. Press, 2014. p. 20-65.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LINDQVIST, M. The roles of universities in regional development. In: Universities: drivers of regional development? </a:t>
            </a:r>
            <a:r>
              <a:rPr lang="en-US" sz="1050" spc="-60" dirty="0" err="1"/>
              <a:t>Nordregio</a:t>
            </a:r>
            <a:r>
              <a:rPr lang="en-US" sz="1050" spc="-60" dirty="0"/>
              <a:t> News, Issue 2, p. 3-6, 2012. </a:t>
            </a:r>
            <a:r>
              <a:rPr lang="en-US" sz="1050" spc="-60" dirty="0" err="1"/>
              <a:t>Disponível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</a:t>
            </a:r>
            <a:r>
              <a:rPr lang="en-US" sz="1050" spc="-60" dirty="0">
                <a:hlinkClick r:id="rId9"/>
              </a:rPr>
              <a:t>http://norden.diva-portal.org/smash/record.jsf?pid=diva2%3A700345&amp;dswid=-994</a:t>
            </a:r>
            <a:r>
              <a:rPr lang="en-US" sz="1050" spc="-60" dirty="0"/>
              <a:t> </a:t>
            </a:r>
            <a:r>
              <a:rPr lang="en-US" sz="1050" spc="-60" dirty="0" err="1"/>
              <a:t>Acesso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20 abr. 2018.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REINVESTMENT FUND. Impact in numbers. 2018. </a:t>
            </a:r>
            <a:r>
              <a:rPr lang="en-US" sz="1050" spc="-60" dirty="0" err="1"/>
              <a:t>Disponível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 </a:t>
            </a:r>
            <a:r>
              <a:rPr lang="en-US" sz="1050" spc="-60" dirty="0">
                <a:hlinkClick r:id="rId10"/>
              </a:rPr>
              <a:t>https://www.reinvestment.com/impact/in-numbers/</a:t>
            </a:r>
            <a:r>
              <a:rPr lang="en-US" sz="1050" spc="-60" dirty="0"/>
              <a:t> </a:t>
            </a:r>
            <a:r>
              <a:rPr lang="en-US" sz="1050" spc="-60" dirty="0" err="1"/>
              <a:t>Acesso</a:t>
            </a:r>
            <a:r>
              <a:rPr lang="en-US" sz="1050" spc="-60" dirty="0"/>
              <a:t> </a:t>
            </a:r>
            <a:r>
              <a:rPr lang="en-US" sz="1050" spc="-60" dirty="0" err="1"/>
              <a:t>em</a:t>
            </a:r>
            <a:r>
              <a:rPr lang="en-US" sz="1050" spc="-60" dirty="0"/>
              <a:t>: 30 ago. 2018.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050" spc="-60" dirty="0"/>
              <a:t>VALERO, A.; VAN REENEN, J. </a:t>
            </a:r>
            <a:r>
              <a:rPr lang="en-US" sz="1050" b="1" spc="-60" dirty="0"/>
              <a:t>The economic impact of universities: evidence from across the globe</a:t>
            </a:r>
            <a:r>
              <a:rPr lang="en-US" sz="1050" spc="-60" dirty="0"/>
              <a:t>. National Bureau of Economic Research. London: Centre for Economic Performance, London School of Economics and Political Science, 2016. DOI: </a:t>
            </a:r>
            <a:r>
              <a:rPr lang="en-US" sz="1050" spc="-60" dirty="0">
                <a:hlinkClick r:id="rId11"/>
              </a:rPr>
              <a:t>http://dx.doi.org/10.3386/w22501</a:t>
            </a:r>
            <a:endParaRPr lang="en-US" sz="1050" spc="-60" dirty="0"/>
          </a:p>
          <a:p>
            <a:pPr marL="0" indent="0" algn="just">
              <a:spcBef>
                <a:spcPts val="0"/>
              </a:spcBef>
              <a:buNone/>
            </a:pPr>
            <a:endParaRPr lang="en-GB" sz="1050" spc="-60" dirty="0"/>
          </a:p>
          <a:p>
            <a:pPr marL="0" indent="0" algn="just">
              <a:buNone/>
            </a:pPr>
            <a:endParaRPr lang="en-GB" sz="1050" spc="-6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5" b="34822"/>
          <a:stretch/>
        </p:blipFill>
        <p:spPr>
          <a:xfrm>
            <a:off x="-108520" y="-92546"/>
            <a:ext cx="1875955" cy="86409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1F737D8-8FB8-4662-A5F9-D49351452352}"/>
              </a:ext>
            </a:extLst>
          </p:cNvPr>
          <p:cNvSpPr/>
          <p:nvPr/>
        </p:nvSpPr>
        <p:spPr>
          <a:xfrm>
            <a:off x="2267744" y="33950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/>
              <a:t>Referências</a:t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1554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95"/>
          <a:stretch/>
        </p:blipFill>
        <p:spPr>
          <a:xfrm>
            <a:off x="-180528" y="-164554"/>
            <a:ext cx="2194564" cy="106687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1F737D8-8FB8-4662-A5F9-D49351452352}"/>
              </a:ext>
            </a:extLst>
          </p:cNvPr>
          <p:cNvSpPr/>
          <p:nvPr/>
        </p:nvSpPr>
        <p:spPr>
          <a:xfrm>
            <a:off x="2123728" y="1707654"/>
            <a:ext cx="54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solidFill>
                  <a:srgbClr val="002060"/>
                </a:solidFill>
              </a:rPr>
              <a:t>Muito Obrigada!</a:t>
            </a:r>
          </a:p>
          <a:p>
            <a:pPr algn="ctr"/>
            <a:endParaRPr lang="pt-BR" sz="2000" dirty="0">
              <a:solidFill>
                <a:srgbClr val="002060"/>
              </a:solidFill>
            </a:endParaRPr>
          </a:p>
          <a:p>
            <a:pPr algn="r">
              <a:spcAft>
                <a:spcPts val="1200"/>
              </a:spcAft>
            </a:pPr>
            <a:endParaRPr lang="pt-BR" sz="2000" dirty="0">
              <a:solidFill>
                <a:srgbClr val="002060"/>
              </a:solidFill>
            </a:endParaRPr>
          </a:p>
          <a:p>
            <a:pPr algn="r">
              <a:spcAft>
                <a:spcPts val="600"/>
              </a:spcAft>
            </a:pPr>
            <a:r>
              <a:rPr lang="pt-BR" sz="2200" dirty="0">
                <a:solidFill>
                  <a:srgbClr val="002060"/>
                </a:solidFill>
              </a:rPr>
              <a:t>Ana Maria Nunes Gimenez</a:t>
            </a:r>
          </a:p>
          <a:p>
            <a:pPr algn="r">
              <a:spcAft>
                <a:spcPts val="600"/>
              </a:spcAft>
            </a:pPr>
            <a:r>
              <a:rPr lang="pt-BR" sz="2200" dirty="0">
                <a:solidFill>
                  <a:srgbClr val="002060"/>
                </a:solidFill>
              </a:rPr>
              <a:t>anamarianunesgimenez@gmail.com</a:t>
            </a:r>
          </a:p>
        </p:txBody>
      </p:sp>
    </p:spTree>
    <p:extLst>
      <p:ext uri="{BB962C8B-B14F-4D97-AF65-F5344CB8AC3E}">
        <p14:creationId xmlns:p14="http://schemas.microsoft.com/office/powerpoint/2010/main" val="350674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851670"/>
            <a:ext cx="7200800" cy="204685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pt-BR" sz="2500" spc="-50" dirty="0"/>
              <a:t>Discutir a relação universidade-sociedade a partir do conceito de terceira missão, com ênfase nas interações com o entorno socioeconômico e no papel que as universidades desempenham em suas regiões. </a:t>
            </a:r>
            <a:endParaRPr lang="en-GB" sz="2500" spc="-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699542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Objetivo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12352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51520" y="0"/>
            <a:ext cx="936104" cy="789839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896" y="123478"/>
            <a:ext cx="1872208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Introdução </a:t>
            </a:r>
            <a:endParaRPr lang="en-GB" sz="28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4FB4DAC-D527-4D32-B168-0C4D65EDAB34}"/>
              </a:ext>
            </a:extLst>
          </p:cNvPr>
          <p:cNvSpPr/>
          <p:nvPr/>
        </p:nvSpPr>
        <p:spPr>
          <a:xfrm>
            <a:off x="179512" y="1203598"/>
            <a:ext cx="5112568" cy="3562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Da sociedade pós-industrial ao século XXI:</a:t>
            </a:r>
          </a:p>
          <a:p>
            <a:pPr marL="285750" indent="-1968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centralidade do conhecimento (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Lindqvist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, 2012);</a:t>
            </a:r>
          </a:p>
          <a:p>
            <a:pPr marL="285750" indent="-1968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alterações nos modos de produção de conhecimento </a:t>
            </a: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“Modo 1” e “Modo 2” 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Gibbons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pt-BR" spc="-50" dirty="0"/>
              <a:t>et al., 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1994);</a:t>
            </a:r>
          </a:p>
          <a:p>
            <a:pPr marL="285750" indent="-1968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novo contrato/pacto social entre a ciência acadêmica e sociedade: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 legitimidade </a:t>
            </a:r>
            <a:r>
              <a:rPr lang="pt-BR" b="1" i="1" spc="-50" dirty="0" err="1">
                <a:ea typeface="Cambria" panose="02040503050406030204" pitchFamily="18" charset="0"/>
                <a:cs typeface="Arial" panose="020B0604020202020204" pitchFamily="34" charset="0"/>
              </a:rPr>
              <a:t>vs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 relevância social; escassez de recursos (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Maassen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, 2014; 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Hessels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; Van Lente; 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Smits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, 2009). </a:t>
            </a:r>
          </a:p>
          <a:p>
            <a:pPr marL="285750" indent="-285750" algn="just">
              <a:spcBef>
                <a:spcPts val="900"/>
              </a:spcBef>
              <a:buFont typeface="Wingdings" panose="05000000000000000000" pitchFamily="2" charset="2"/>
              <a:buChar char="q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Relevância nacional e regional 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deve ser o principal compromisso das universidades mantidas com recursos públicos (Douglas, 2016). 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F2A55A3F-F789-4C25-B921-293ED5D9E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6096" y="1419622"/>
            <a:ext cx="3497197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63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475656" y="123478"/>
            <a:ext cx="70567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t-BR" sz="2400" b="1" dirty="0"/>
              <a:t>Na Região, da Região: universidades e desenvolvimento regional/local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FC4ABCAD-2657-4638-8F58-4D702658B1E0}"/>
              </a:ext>
            </a:extLst>
          </p:cNvPr>
          <p:cNvSpPr/>
          <p:nvPr/>
        </p:nvSpPr>
        <p:spPr>
          <a:xfrm>
            <a:off x="5940152" y="3939902"/>
            <a:ext cx="24824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500" b="1" spc="-50" dirty="0">
                <a:solidFill>
                  <a:srgbClr val="002060"/>
                </a:solidFill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Fonte: </a:t>
            </a:r>
            <a:r>
              <a:rPr lang="pt-BR" sz="1500" spc="-50" dirty="0">
                <a:solidFill>
                  <a:srgbClr val="002060"/>
                </a:solidFill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traduzido e adaptado de </a:t>
            </a:r>
          </a:p>
          <a:p>
            <a:pPr algn="ctr"/>
            <a:r>
              <a:rPr lang="pt-BR" sz="1500" spc="-50" dirty="0">
                <a:solidFill>
                  <a:srgbClr val="002060"/>
                </a:solidFill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Goddard e </a:t>
            </a:r>
            <a:r>
              <a:rPr lang="pt-BR" sz="1500" spc="-50" dirty="0" err="1">
                <a:solidFill>
                  <a:srgbClr val="002060"/>
                </a:solidFill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Kempton</a:t>
            </a:r>
            <a:r>
              <a:rPr lang="pt-BR" sz="1500" spc="-50" dirty="0">
                <a:solidFill>
                  <a:srgbClr val="002060"/>
                </a:solidFill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(2011). </a:t>
            </a:r>
            <a:endParaRPr lang="pt-BR" sz="15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06F11A7-E09B-48FA-8C53-676279FDF8E0}"/>
              </a:ext>
            </a:extLst>
          </p:cNvPr>
          <p:cNvSpPr/>
          <p:nvPr/>
        </p:nvSpPr>
        <p:spPr>
          <a:xfrm>
            <a:off x="251520" y="1203598"/>
            <a:ext cx="4680520" cy="248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b="1" spc="-50" dirty="0"/>
              <a:t>  Valero e </a:t>
            </a:r>
            <a:r>
              <a:rPr lang="pt-BR" sz="1600" b="1" spc="-50" dirty="0"/>
              <a:t>Van</a:t>
            </a:r>
            <a:r>
              <a:rPr lang="en-US" sz="1600" b="1" spc="-50" dirty="0"/>
              <a:t> </a:t>
            </a:r>
            <a:r>
              <a:rPr lang="en-US" sz="1600" b="1" spc="-50" dirty="0" err="1"/>
              <a:t>Reenan</a:t>
            </a:r>
            <a:r>
              <a:rPr lang="en-US" sz="1600" b="1" spc="-50" dirty="0"/>
              <a:t> (</a:t>
            </a:r>
            <a:r>
              <a:rPr lang="pt-BR" sz="1600" b="1" spc="-50" dirty="0"/>
              <a:t>2016) – </a:t>
            </a:r>
            <a:r>
              <a:rPr lang="pt-BR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dados empíricos de um período compreendido entre 1950 e 2010 (78 países, mais de 1500 regiões) apontaram os seguintes i</a:t>
            </a:r>
            <a:r>
              <a:rPr lang="en-US" sz="1600" b="1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mpactos</a:t>
            </a:r>
            <a:r>
              <a:rPr lang="en-US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600" b="1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positivos</a:t>
            </a:r>
            <a:r>
              <a:rPr lang="en-US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das </a:t>
            </a:r>
            <a:r>
              <a:rPr lang="en-US" sz="1600" b="1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universidades</a:t>
            </a:r>
            <a:r>
              <a:rPr lang="en-US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600" b="1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nas</a:t>
            </a:r>
            <a:r>
              <a:rPr lang="en-US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600" b="1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regiões</a:t>
            </a:r>
            <a:r>
              <a:rPr lang="en-US" sz="16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182563" indent="-1825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aumento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do </a:t>
            </a:r>
            <a:r>
              <a:rPr lang="en-US" sz="1600" spc="-50" dirty="0">
                <a:ea typeface="Cambria" panose="02040503050406030204" pitchFamily="18" charset="0"/>
                <a:cs typeface="Arial" panose="020B0604020202020204" pitchFamily="34" charset="0"/>
              </a:rPr>
              <a:t>PIB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per capita regional: </a:t>
            </a: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em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torno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de 4%;</a:t>
            </a:r>
            <a:endParaRPr lang="en-US" sz="1600" spc="-50" dirty="0">
              <a:solidFill>
                <a:srgbClr val="FF0000"/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182563" indent="-1825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aumento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das </a:t>
            </a: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taxas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 de </a:t>
            </a:r>
            <a:r>
              <a:rPr lang="en-US" sz="16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inovação</a:t>
            </a:r>
            <a:r>
              <a:rPr lang="en-US" sz="16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182563" indent="-1825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pt-BR" sz="1600" spc="-50" dirty="0"/>
              <a:t>oferta de capital humano;</a:t>
            </a:r>
          </a:p>
          <a:p>
            <a:pPr marL="182563" indent="-1825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pt-BR" sz="1600" spc="-50" dirty="0"/>
              <a:t>fortalecimento das instituições;</a:t>
            </a:r>
          </a:p>
          <a:p>
            <a:pPr marL="182563" indent="-1825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pt-BR" sz="1600" spc="-50" dirty="0"/>
              <a:t>efeito de transbordamento para as regiões vizinhas. 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E9C0D25C-5A1D-4EF4-BD45-421E522E91B3}"/>
              </a:ext>
            </a:extLst>
          </p:cNvPr>
          <p:cNvSpPr/>
          <p:nvPr/>
        </p:nvSpPr>
        <p:spPr>
          <a:xfrm>
            <a:off x="5292080" y="1131590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500" b="1" spc="-4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IES e Região: quatro </a:t>
            </a:r>
            <a:r>
              <a:rPr lang="pt-BR" sz="1600" b="1" spc="-4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áreas</a:t>
            </a:r>
            <a:r>
              <a:rPr lang="pt-BR" sz="1500" b="1" spc="-4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básicas de atuação</a:t>
            </a:r>
            <a:endParaRPr lang="pt-BR" sz="1500" b="1" dirty="0">
              <a:solidFill>
                <a:srgbClr val="002060"/>
              </a:solidFill>
            </a:endParaRPr>
          </a:p>
        </p:txBody>
      </p:sp>
      <p:pic>
        <p:nvPicPr>
          <p:cNvPr id="20" name="Imagem 5">
            <a:extLst>
              <a:ext uri="{FF2B5EF4-FFF2-40B4-BE49-F238E27FC236}">
                <a16:creationId xmlns:a16="http://schemas.microsoft.com/office/drawing/2014/main" id="{48478B95-0725-48A8-94BE-39DFF0D9F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63638"/>
            <a:ext cx="3424809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D80CB8C6-F6D4-40D1-A59B-8C2E4F104D67}"/>
              </a:ext>
            </a:extLst>
          </p:cNvPr>
          <p:cNvSpPr/>
          <p:nvPr/>
        </p:nvSpPr>
        <p:spPr>
          <a:xfrm>
            <a:off x="251520" y="3795886"/>
            <a:ext cx="4968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Pinheiro (2011): </a:t>
            </a:r>
            <a:r>
              <a:rPr lang="pt-BR" sz="1600" b="1" dirty="0"/>
              <a:t>missão regional </a:t>
            </a:r>
            <a:r>
              <a:rPr lang="pt-BR" sz="1600" dirty="0"/>
              <a:t>- </a:t>
            </a:r>
            <a:r>
              <a:rPr lang="pt-BR" sz="1600" b="1" dirty="0"/>
              <a:t>conexão mais ampla e estreita entre as IES e o seu entorno;</a:t>
            </a:r>
            <a:r>
              <a:rPr lang="pt-BR" sz="1600" dirty="0"/>
              <a:t> possibilidade para desenvolver uma identidade e de um perfil institucional próprios.</a:t>
            </a:r>
          </a:p>
        </p:txBody>
      </p:sp>
    </p:spTree>
    <p:extLst>
      <p:ext uri="{BB962C8B-B14F-4D97-AF65-F5344CB8AC3E}">
        <p14:creationId xmlns:p14="http://schemas.microsoft.com/office/powerpoint/2010/main" val="205019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ta para a direita 14">
            <a:extLst>
              <a:ext uri="{FF2B5EF4-FFF2-40B4-BE49-F238E27FC236}">
                <a16:creationId xmlns:a16="http://schemas.microsoft.com/office/drawing/2014/main" id="{ECF844DA-2A5D-41B5-A25F-644F90304C12}"/>
              </a:ext>
            </a:extLst>
          </p:cNvPr>
          <p:cNvSpPr/>
          <p:nvPr/>
        </p:nvSpPr>
        <p:spPr>
          <a:xfrm>
            <a:off x="1237060" y="2075260"/>
            <a:ext cx="6630590" cy="1112044"/>
          </a:xfrm>
          <a:prstGeom prst="rightArrow">
            <a:avLst>
              <a:gd name="adj1" fmla="val 50000"/>
              <a:gd name="adj2" fmla="val 724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514350">
              <a:defRPr/>
            </a:pPr>
            <a:endParaRPr lang="pt-BR" sz="1013" dirty="0">
              <a:solidFill>
                <a:prstClr val="white"/>
              </a:solidFill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0AE482F-E4A9-45A6-BBD0-C46CEDF8134E}"/>
              </a:ext>
            </a:extLst>
          </p:cNvPr>
          <p:cNvSpPr txBox="1"/>
          <p:nvPr/>
        </p:nvSpPr>
        <p:spPr>
          <a:xfrm>
            <a:off x="2343151" y="2796779"/>
            <a:ext cx="602456" cy="2308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514350">
              <a:defRPr/>
            </a:pPr>
            <a:r>
              <a:rPr lang="pt-BR" sz="900" b="1" dirty="0">
                <a:ln w="1905"/>
                <a:solidFill>
                  <a:srgbClr val="FFEAD6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/>
                <a:cs typeface="Arial" pitchFamily="34" charset="0"/>
              </a:rPr>
              <a:t>            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CCA50792-D3E8-4230-896B-ABD09A23E0C7}"/>
              </a:ext>
            </a:extLst>
          </p:cNvPr>
          <p:cNvSpPr txBox="1"/>
          <p:nvPr/>
        </p:nvSpPr>
        <p:spPr>
          <a:xfrm>
            <a:off x="2074069" y="2622072"/>
            <a:ext cx="669131" cy="248209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r>
              <a:rPr lang="pt-BR" sz="1013" b="1" dirty="0">
                <a:ln w="1905"/>
                <a:solidFill>
                  <a:srgbClr val="FFEA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/>
                <a:cs typeface="Arial" pitchFamily="34" charset="0"/>
              </a:rPr>
              <a:t>       </a:t>
            </a:r>
          </a:p>
        </p:txBody>
      </p:sp>
      <p:sp>
        <p:nvSpPr>
          <p:cNvPr id="7217" name="AutoShape 49">
            <a:extLst>
              <a:ext uri="{FF2B5EF4-FFF2-40B4-BE49-F238E27FC236}">
                <a16:creationId xmlns:a16="http://schemas.microsoft.com/office/drawing/2014/main" id="{97FF199A-1A9E-48FE-8A60-480ED97BD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385" y="984648"/>
            <a:ext cx="1248965" cy="677465"/>
          </a:xfrm>
          <a:prstGeom prst="wedgeRoundRectCallout">
            <a:avLst>
              <a:gd name="adj1" fmla="val -23783"/>
              <a:gd name="adj2" fmla="val 145349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defTabSz="514350">
              <a:defRPr/>
            </a:pPr>
            <a:r>
              <a:rPr lang="pt-BR" sz="900" b="1" kern="0" dirty="0">
                <a:solidFill>
                  <a:srgbClr val="000000">
                    <a:lumMod val="95000"/>
                    <a:lumOff val="5000"/>
                  </a:srgbClr>
                </a:solidFill>
              </a:rPr>
              <a:t>Universidade Clássica</a:t>
            </a:r>
          </a:p>
          <a:p>
            <a:pPr algn="ctr" defTabSz="514350">
              <a:defRPr/>
            </a:pPr>
            <a:r>
              <a:rPr lang="pt-BR" sz="900" kern="0" dirty="0">
                <a:solidFill>
                  <a:srgbClr val="000000">
                    <a:lumMod val="95000"/>
                    <a:lumOff val="5000"/>
                  </a:srgbClr>
                </a:solidFill>
              </a:rPr>
              <a:t>Bolonha: 1088</a:t>
            </a:r>
          </a:p>
          <a:p>
            <a:pPr algn="ctr" defTabSz="514350">
              <a:defRPr/>
            </a:pPr>
            <a:r>
              <a:rPr lang="pt-BR" sz="900" kern="0" dirty="0">
                <a:solidFill>
                  <a:srgbClr val="000000">
                    <a:lumMod val="95000"/>
                    <a:lumOff val="5000"/>
                  </a:srgbClr>
                </a:solidFill>
              </a:rPr>
              <a:t>Paris: 1150/1170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12DCCCEF-5EA5-4930-9C15-E6CE0284714D}"/>
              </a:ext>
            </a:extLst>
          </p:cNvPr>
          <p:cNvSpPr txBox="1"/>
          <p:nvPr/>
        </p:nvSpPr>
        <p:spPr>
          <a:xfrm>
            <a:off x="910828" y="2259197"/>
            <a:ext cx="1396604" cy="80727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endParaRPr lang="pt-BR" sz="929" b="1" kern="400" dirty="0">
              <a:solidFill>
                <a:prstClr val="white"/>
              </a:solidFill>
              <a:latin typeface="Calibri"/>
              <a:cs typeface="Arial" pitchFamily="34" charset="0"/>
            </a:endParaRPr>
          </a:p>
          <a:p>
            <a:pPr algn="ctr" defTabSz="514350">
              <a:defRPr/>
            </a:pPr>
            <a:r>
              <a:rPr lang="pt-BR" sz="929" b="1" kern="400" dirty="0">
                <a:solidFill>
                  <a:srgbClr val="FFFF00"/>
                </a:solidFill>
                <a:latin typeface="Calibri"/>
                <a:cs typeface="Arial" pitchFamily="34" charset="0"/>
              </a:rPr>
              <a:t>ENSINO</a:t>
            </a:r>
          </a:p>
          <a:p>
            <a:pPr algn="ctr" defTabSz="514350">
              <a:defRPr/>
            </a:pPr>
            <a:r>
              <a:rPr lang="pt-BR" sz="929" b="1" kern="400" dirty="0">
                <a:solidFill>
                  <a:prstClr val="white"/>
                </a:solidFill>
                <a:latin typeface="Calibri"/>
                <a:cs typeface="Arial" pitchFamily="34" charset="0"/>
              </a:rPr>
              <a:t>Sé</a:t>
            </a:r>
            <a:r>
              <a:rPr lang="pt-BR" altLang="pt-BR" sz="929" b="1" kern="400" dirty="0">
                <a:solidFill>
                  <a:prstClr val="white"/>
                </a:solidFill>
                <a:latin typeface="Calibri"/>
                <a:cs typeface="Arial" pitchFamily="34" charset="0"/>
              </a:rPr>
              <a:t>culo</a:t>
            </a:r>
          </a:p>
          <a:p>
            <a:pPr algn="ctr" defTabSz="514350">
              <a:defRPr/>
            </a:pPr>
            <a:r>
              <a:rPr lang="pt-BR" altLang="pt-BR" sz="929" b="1" kern="400" dirty="0">
                <a:solidFill>
                  <a:prstClr val="white"/>
                </a:solidFill>
                <a:latin typeface="Calibri"/>
                <a:cs typeface="Arial" pitchFamily="34" charset="0"/>
              </a:rPr>
              <a:t> XI – XVIII </a:t>
            </a:r>
          </a:p>
          <a:p>
            <a:pPr algn="ctr" defTabSz="514350">
              <a:defRPr/>
            </a:pPr>
            <a:endParaRPr lang="pt-BR" sz="929" b="1" kern="400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7427FC1-E633-45DB-8C45-6AFAFF274CE6}"/>
              </a:ext>
            </a:extLst>
          </p:cNvPr>
          <p:cNvSpPr txBox="1"/>
          <p:nvPr/>
        </p:nvSpPr>
        <p:spPr>
          <a:xfrm>
            <a:off x="1670448" y="2402185"/>
            <a:ext cx="1415653" cy="521297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PESQUISA</a:t>
            </a:r>
          </a:p>
          <a:p>
            <a:pPr algn="just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              Século XIX </a:t>
            </a:r>
          </a:p>
          <a:p>
            <a:pPr algn="ctr" defTabSz="514350">
              <a:defRPr/>
            </a:pPr>
            <a:endParaRPr lang="pt-BR" sz="929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32" name="AutoShape 56">
            <a:extLst>
              <a:ext uri="{FF2B5EF4-FFF2-40B4-BE49-F238E27FC236}">
                <a16:creationId xmlns:a16="http://schemas.microsoft.com/office/drawing/2014/main" id="{B9AE5C8D-7528-4ECB-BF7A-8550348BD9D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52688" y="794148"/>
            <a:ext cx="1554956" cy="497681"/>
          </a:xfrm>
          <a:prstGeom prst="wedgeRoundRectCallout">
            <a:avLst>
              <a:gd name="adj1" fmla="val 63702"/>
              <a:gd name="adj2" fmla="val 284737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50">
              <a:defRPr/>
            </a:pPr>
            <a:endParaRPr lang="pt-BR" sz="900" b="1" kern="0" dirty="0">
              <a:solidFill>
                <a:srgbClr val="000000">
                  <a:lumMod val="95000"/>
                  <a:lumOff val="5000"/>
                </a:srgbClr>
              </a:solidFill>
            </a:endParaRPr>
          </a:p>
          <a:p>
            <a:pPr algn="ctr" defTabSz="514350">
              <a:defRPr/>
            </a:pPr>
            <a:r>
              <a:rPr lang="pt-BR" sz="900" b="1" kern="0" dirty="0">
                <a:solidFill>
                  <a:srgbClr val="000000">
                    <a:lumMod val="95000"/>
                    <a:lumOff val="5000"/>
                  </a:srgbClr>
                </a:solidFill>
              </a:rPr>
              <a:t>Universidade de Pesquisa </a:t>
            </a:r>
          </a:p>
          <a:p>
            <a:pPr algn="ctr" defTabSz="514350">
              <a:defRPr/>
            </a:pPr>
            <a:r>
              <a:rPr lang="pt-BR" sz="900" kern="0" dirty="0">
                <a:solidFill>
                  <a:srgbClr val="000000">
                    <a:lumMod val="95000"/>
                    <a:lumOff val="5000"/>
                  </a:srgbClr>
                </a:solidFill>
              </a:rPr>
              <a:t>Berlim (1810)</a:t>
            </a:r>
          </a:p>
          <a:p>
            <a:pPr algn="ctr" defTabSz="514350">
              <a:defRPr/>
            </a:pPr>
            <a:endParaRPr lang="pt-BR" sz="900" b="1" dirty="0">
              <a:solidFill>
                <a:srgbClr val="000000">
                  <a:lumMod val="95000"/>
                  <a:lumOff val="5000"/>
                </a:srgbClr>
              </a:solidFill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9C294203-E44E-4C36-8DD0-5B3330CF9E71}"/>
              </a:ext>
            </a:extLst>
          </p:cNvPr>
          <p:cNvSpPr txBox="1"/>
          <p:nvPr/>
        </p:nvSpPr>
        <p:spPr>
          <a:xfrm>
            <a:off x="4858941" y="2259254"/>
            <a:ext cx="1257300" cy="664284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endParaRPr lang="pt-BR" altLang="pt-BR" sz="929" b="1" dirty="0">
              <a:solidFill>
                <a:srgbClr val="FFFF00"/>
              </a:solidFill>
              <a:latin typeface="Calibri"/>
              <a:cs typeface="Arial" pitchFamily="34" charset="0"/>
            </a:endParaRPr>
          </a:p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INOVAÇÃO</a:t>
            </a:r>
          </a:p>
          <a:p>
            <a:pPr algn="ctr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Meados do Século XX</a:t>
            </a:r>
          </a:p>
          <a:p>
            <a:pPr algn="ctr" defTabSz="514350">
              <a:defRPr/>
            </a:pPr>
            <a:endParaRPr lang="pt-BR" sz="929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36" name="Texto explicativo retangular com cantos arredondados 35">
            <a:extLst>
              <a:ext uri="{FF2B5EF4-FFF2-40B4-BE49-F238E27FC236}">
                <a16:creationId xmlns:a16="http://schemas.microsoft.com/office/drawing/2014/main" id="{2686D818-E8FB-420E-A987-43E5EEFEC847}"/>
              </a:ext>
            </a:extLst>
          </p:cNvPr>
          <p:cNvSpPr/>
          <p:nvPr/>
        </p:nvSpPr>
        <p:spPr>
          <a:xfrm>
            <a:off x="6181725" y="3418285"/>
            <a:ext cx="1366838" cy="741759"/>
          </a:xfrm>
          <a:prstGeom prst="wedgeRoundRectCallout">
            <a:avLst>
              <a:gd name="adj1" fmla="val -6791"/>
              <a:gd name="adj2" fmla="val -116860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defTabSz="514350">
              <a:defRPr/>
            </a:pPr>
            <a:r>
              <a:rPr lang="pt-BR" sz="956" b="1" kern="0" dirty="0">
                <a:solidFill>
                  <a:srgbClr val="000000"/>
                </a:solidFill>
              </a:rPr>
              <a:t>Universidade Engajada </a:t>
            </a:r>
          </a:p>
          <a:p>
            <a:pPr algn="ctr" defTabSz="514350">
              <a:defRPr/>
            </a:pPr>
            <a:endParaRPr lang="pt-BR" sz="338" b="1" kern="0" dirty="0">
              <a:solidFill>
                <a:srgbClr val="000000"/>
              </a:solidFill>
            </a:endParaRPr>
          </a:p>
          <a:p>
            <a:pPr algn="ctr" defTabSz="514350">
              <a:defRPr/>
            </a:pPr>
            <a:r>
              <a:rPr lang="pt-BR" sz="956" b="1" kern="0" dirty="0">
                <a:solidFill>
                  <a:srgbClr val="000000"/>
                </a:solidFill>
              </a:rPr>
              <a:t>Universidade “Glocal”</a:t>
            </a:r>
            <a:endParaRPr lang="pt-BR" sz="956" b="1" kern="0" baseline="30000" dirty="0">
              <a:solidFill>
                <a:srgbClr val="000000"/>
              </a:solidFill>
            </a:endParaRPr>
          </a:p>
        </p:txBody>
      </p:sp>
      <p:sp>
        <p:nvSpPr>
          <p:cNvPr id="23563" name="Rectangle 1">
            <a:extLst>
              <a:ext uri="{FF2B5EF4-FFF2-40B4-BE49-F238E27FC236}">
                <a16:creationId xmlns:a16="http://schemas.microsoft.com/office/drawing/2014/main" id="{108F134B-F1B6-467F-BC97-8B47FCA97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701" y="2368565"/>
            <a:ext cx="184731" cy="5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5000"/>
              </a:lnSpc>
              <a:spcBef>
                <a:spcPts val="1400"/>
              </a:spcBef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5000"/>
              </a:lnSpc>
              <a:spcBef>
                <a:spcPts val="800"/>
              </a:spcBef>
              <a:buSzPct val="100000"/>
              <a:buFont typeface="Century Gothic" panose="020B0502020202020204" pitchFamily="34" charset="0"/>
              <a:buChar char="–"/>
              <a:defRPr sz="15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5000"/>
              </a:lnSpc>
              <a:spcBef>
                <a:spcPts val="800"/>
              </a:spcBef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5000"/>
              </a:lnSpc>
              <a:spcBef>
                <a:spcPts val="800"/>
              </a:spcBef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ts val="800"/>
              </a:spcBef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SzPct val="100000"/>
              <a:buFont typeface="Century Gothic" panose="020B0502020202020204" pitchFamily="34" charset="0"/>
              <a:buChar char="–"/>
              <a:defRPr sz="13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defTabSz="514350">
              <a:lnSpc>
                <a:spcPct val="100000"/>
              </a:lnSpc>
              <a:spcBef>
                <a:spcPct val="0"/>
              </a:spcBef>
              <a:buSzTx/>
              <a:buNone/>
              <a:defRPr/>
            </a:pPr>
            <a:br>
              <a:rPr lang="pt-BR" altLang="pt-BR" sz="1013">
                <a:solidFill>
                  <a:srgbClr val="000000"/>
                </a:solidFill>
                <a:latin typeface="Calibri" panose="020F0502020204030204" pitchFamily="34" charset="0"/>
              </a:rPr>
            </a:br>
            <a:br>
              <a:rPr lang="pt-BR" altLang="pt-BR" sz="1013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t-BR" altLang="pt-BR" sz="1013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D2CDE66F-8776-438C-9751-BF9F05F3543F}"/>
              </a:ext>
            </a:extLst>
          </p:cNvPr>
          <p:cNvSpPr txBox="1"/>
          <p:nvPr/>
        </p:nvSpPr>
        <p:spPr>
          <a:xfrm>
            <a:off x="5885260" y="2398371"/>
            <a:ext cx="1793081" cy="69442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DESENVOLVIMENTO</a:t>
            </a:r>
          </a:p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 REGIONAL</a:t>
            </a:r>
          </a:p>
          <a:p>
            <a:pPr algn="ctr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Século XXI</a:t>
            </a:r>
          </a:p>
          <a:p>
            <a:pPr algn="ctr" defTabSz="514350">
              <a:defRPr/>
            </a:pPr>
            <a:endParaRPr lang="pt-BR" sz="1125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62DF2604-2B44-45B9-A082-FF2EA63BC0A8}"/>
              </a:ext>
            </a:extLst>
          </p:cNvPr>
          <p:cNvSpPr txBox="1"/>
          <p:nvPr/>
        </p:nvSpPr>
        <p:spPr>
          <a:xfrm>
            <a:off x="2528888" y="2397961"/>
            <a:ext cx="1416844" cy="664284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EXTENSÃO </a:t>
            </a:r>
          </a:p>
          <a:p>
            <a:pPr algn="just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              Século XIX</a:t>
            </a:r>
          </a:p>
          <a:p>
            <a:pPr algn="just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 </a:t>
            </a:r>
          </a:p>
          <a:p>
            <a:pPr algn="ctr" defTabSz="514350">
              <a:defRPr/>
            </a:pPr>
            <a:endParaRPr lang="pt-BR" sz="929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24" name="Texto explicativo retangular com cantos arredondados 35">
            <a:extLst>
              <a:ext uri="{FF2B5EF4-FFF2-40B4-BE49-F238E27FC236}">
                <a16:creationId xmlns:a16="http://schemas.microsoft.com/office/drawing/2014/main" id="{A94CBC64-C228-445F-AFE0-F88F5D244F57}"/>
              </a:ext>
            </a:extLst>
          </p:cNvPr>
          <p:cNvSpPr/>
          <p:nvPr/>
        </p:nvSpPr>
        <p:spPr>
          <a:xfrm>
            <a:off x="3883819" y="3394472"/>
            <a:ext cx="2172891" cy="622697"/>
          </a:xfrm>
          <a:prstGeom prst="wedgeRoundRectCallout">
            <a:avLst>
              <a:gd name="adj1" fmla="val -26914"/>
              <a:gd name="adj2" fmla="val -15141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defTabSz="514350">
              <a:defRPr/>
            </a:pPr>
            <a:r>
              <a:rPr lang="pt-BR" sz="900" b="1" kern="0" dirty="0">
                <a:solidFill>
                  <a:srgbClr val="000000"/>
                </a:solidFill>
              </a:rPr>
              <a:t>Universidade Cívica: </a:t>
            </a:r>
            <a:r>
              <a:rPr lang="en-US" sz="900" kern="0" dirty="0">
                <a:solidFill>
                  <a:srgbClr val="000000"/>
                </a:solidFill>
              </a:rPr>
              <a:t>Manchester (1824), Birmingham (1825), Leeds (1831), Sheffield (1828), Bristol (1876) e Liverpool (1881) </a:t>
            </a:r>
          </a:p>
          <a:p>
            <a:pPr algn="ctr" defTabSz="514350">
              <a:defRPr/>
            </a:pPr>
            <a:endParaRPr lang="pt-BR" sz="900" kern="0" dirty="0">
              <a:solidFill>
                <a:srgbClr val="7E5C5C"/>
              </a:solidFill>
            </a:endParaRPr>
          </a:p>
        </p:txBody>
      </p:sp>
      <p:sp>
        <p:nvSpPr>
          <p:cNvPr id="18" name="AutoShape 56">
            <a:extLst>
              <a:ext uri="{FF2B5EF4-FFF2-40B4-BE49-F238E27FC236}">
                <a16:creationId xmlns:a16="http://schemas.microsoft.com/office/drawing/2014/main" id="{49D58E27-E32F-49F2-B588-614156F3C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1419622"/>
            <a:ext cx="1628775" cy="623888"/>
          </a:xfrm>
          <a:prstGeom prst="wedgeRoundRectCallout">
            <a:avLst>
              <a:gd name="adj1" fmla="val -61815"/>
              <a:gd name="adj2" fmla="val 111466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50">
              <a:defRPr/>
            </a:pPr>
            <a:endParaRPr lang="pt-BR" sz="900" b="1" dirty="0">
              <a:solidFill>
                <a:srgbClr val="000000">
                  <a:lumMod val="95000"/>
                  <a:lumOff val="5000"/>
                </a:srgbClr>
              </a:solidFill>
            </a:endParaRPr>
          </a:p>
          <a:p>
            <a:pPr algn="ctr" defTabSz="514350">
              <a:defRPr/>
            </a:pPr>
            <a:r>
              <a:rPr lang="pt-BR" sz="900" b="1" dirty="0">
                <a:solidFill>
                  <a:srgbClr val="000000">
                    <a:lumMod val="95000"/>
                    <a:lumOff val="5000"/>
                  </a:srgbClr>
                </a:solidFill>
              </a:rPr>
              <a:t>“Universidade Peripatética”</a:t>
            </a:r>
          </a:p>
          <a:p>
            <a:pPr algn="ctr" defTabSz="514350">
              <a:defRPr/>
            </a:pPr>
            <a:r>
              <a:rPr lang="pt-BR" sz="900" dirty="0">
                <a:solidFill>
                  <a:srgbClr val="000000">
                    <a:lumMod val="95000"/>
                    <a:lumOff val="5000"/>
                  </a:srgbClr>
                </a:solidFill>
              </a:rPr>
              <a:t>Oxford e Cambridge </a:t>
            </a:r>
          </a:p>
          <a:p>
            <a:pPr algn="ctr" defTabSz="514350">
              <a:defRPr/>
            </a:pPr>
            <a:r>
              <a:rPr lang="pt-BR" sz="900" dirty="0">
                <a:solidFill>
                  <a:srgbClr val="000000">
                    <a:lumMod val="95000"/>
                    <a:lumOff val="5000"/>
                  </a:srgbClr>
                </a:solidFill>
              </a:rPr>
              <a:t>a partir de 1840/50</a:t>
            </a:r>
          </a:p>
          <a:p>
            <a:pPr algn="ctr" defTabSz="514350">
              <a:defRPr/>
            </a:pPr>
            <a:endParaRPr lang="pt-BR" sz="900" b="1" dirty="0">
              <a:solidFill>
                <a:srgbClr val="000000">
                  <a:lumMod val="95000"/>
                  <a:lumOff val="5000"/>
                </a:srgbClr>
              </a:solidFill>
            </a:endParaRPr>
          </a:p>
        </p:txBody>
      </p:sp>
      <p:sp>
        <p:nvSpPr>
          <p:cNvPr id="19" name="AutoShape 49">
            <a:extLst>
              <a:ext uri="{FF2B5EF4-FFF2-40B4-BE49-F238E27FC236}">
                <a16:creationId xmlns:a16="http://schemas.microsoft.com/office/drawing/2014/main" id="{800AD834-B961-4581-B0D3-296FB54F4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904" y="3284935"/>
            <a:ext cx="1664494" cy="623888"/>
          </a:xfrm>
          <a:prstGeom prst="wedgeRoundRectCallout">
            <a:avLst>
              <a:gd name="adj1" fmla="val 27842"/>
              <a:gd name="adj2" fmla="val -135096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defTabSz="514350">
              <a:defRPr/>
            </a:pPr>
            <a:r>
              <a:rPr lang="pt-BR" sz="956" b="1" dirty="0">
                <a:solidFill>
                  <a:srgbClr val="000000">
                    <a:lumMod val="95000"/>
                    <a:lumOff val="5000"/>
                  </a:srgbClr>
                </a:solidFill>
              </a:rPr>
              <a:t>Universidade de Serviços</a:t>
            </a:r>
          </a:p>
          <a:p>
            <a:pPr algn="ctr" defTabSz="514350">
              <a:defRPr/>
            </a:pPr>
            <a:r>
              <a:rPr lang="pt-BR" sz="956" b="1" i="1" dirty="0">
                <a:solidFill>
                  <a:srgbClr val="000000">
                    <a:lumMod val="95000"/>
                    <a:lumOff val="5000"/>
                  </a:srgbClr>
                </a:solidFill>
              </a:rPr>
              <a:t>Land Grant </a:t>
            </a:r>
            <a:r>
              <a:rPr lang="pt-BR" sz="956" b="1" i="1" dirty="0" err="1">
                <a:solidFill>
                  <a:srgbClr val="000000">
                    <a:lumMod val="95000"/>
                    <a:lumOff val="5000"/>
                  </a:srgbClr>
                </a:solidFill>
              </a:rPr>
              <a:t>Colleges</a:t>
            </a:r>
            <a:endParaRPr lang="pt-BR" sz="956" b="1" i="1" baseline="30000" dirty="0">
              <a:solidFill>
                <a:srgbClr val="000000">
                  <a:lumMod val="95000"/>
                  <a:lumOff val="5000"/>
                </a:srgbClr>
              </a:solidFill>
            </a:endParaRPr>
          </a:p>
          <a:p>
            <a:pPr algn="ctr" defTabSz="514350">
              <a:defRPr/>
            </a:pPr>
            <a:r>
              <a:rPr lang="pt-BR" sz="956" dirty="0">
                <a:solidFill>
                  <a:srgbClr val="000000">
                    <a:lumMod val="95000"/>
                    <a:lumOff val="5000"/>
                  </a:srgbClr>
                </a:solidFill>
              </a:rPr>
              <a:t>1862, 1890, 1914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30A552B-905A-4839-9B67-34AE5C42E3AE}"/>
              </a:ext>
            </a:extLst>
          </p:cNvPr>
          <p:cNvSpPr/>
          <p:nvPr/>
        </p:nvSpPr>
        <p:spPr>
          <a:xfrm>
            <a:off x="4015979" y="2999185"/>
            <a:ext cx="1215628" cy="352148"/>
          </a:xfrm>
          <a:prstGeom prst="rect">
            <a:avLst/>
          </a:prstGeom>
          <a:solidFill>
            <a:srgbClr val="FFCC66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defTabSz="514350">
              <a:defRPr/>
            </a:pPr>
            <a:r>
              <a:rPr lang="pt-BR" sz="844" b="1" dirty="0">
                <a:solidFill>
                  <a:srgbClr val="4E5798">
                    <a:lumMod val="50000"/>
                  </a:srgbClr>
                </a:solidFill>
              </a:rPr>
              <a:t>Especialmente da indústria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CB48C33-6001-435B-9176-52960589493B}"/>
              </a:ext>
            </a:extLst>
          </p:cNvPr>
          <p:cNvSpPr txBox="1"/>
          <p:nvPr/>
        </p:nvSpPr>
        <p:spPr>
          <a:xfrm>
            <a:off x="3633787" y="2389627"/>
            <a:ext cx="1415654" cy="664284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514350">
              <a:defRPr/>
            </a:pPr>
            <a:r>
              <a:rPr lang="pt-BR" altLang="pt-BR" sz="929" b="1" dirty="0">
                <a:solidFill>
                  <a:srgbClr val="FFFF00"/>
                </a:solidFill>
                <a:latin typeface="Calibri"/>
                <a:cs typeface="Arial" pitchFamily="34" charset="0"/>
              </a:rPr>
              <a:t>DEMANDAS LOCAIS </a:t>
            </a:r>
          </a:p>
          <a:p>
            <a:pPr algn="just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              Século XIX</a:t>
            </a:r>
          </a:p>
          <a:p>
            <a:pPr algn="just" defTabSz="514350">
              <a:defRPr/>
            </a:pPr>
            <a:r>
              <a:rPr lang="pt-BR" altLang="pt-BR" sz="929" b="1" dirty="0">
                <a:solidFill>
                  <a:prstClr val="white"/>
                </a:solidFill>
                <a:latin typeface="Calibri"/>
                <a:cs typeface="Arial" pitchFamily="34" charset="0"/>
              </a:rPr>
              <a:t> </a:t>
            </a:r>
          </a:p>
          <a:p>
            <a:pPr algn="ctr" defTabSz="514350">
              <a:defRPr/>
            </a:pPr>
            <a:endParaRPr lang="pt-BR" sz="929" b="1" dirty="0">
              <a:ln w="1905"/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</p:txBody>
      </p:sp>
      <p:sp>
        <p:nvSpPr>
          <p:cNvPr id="22548" name="Retângulo 2">
            <a:extLst>
              <a:ext uri="{FF2B5EF4-FFF2-40B4-BE49-F238E27FC236}">
                <a16:creationId xmlns:a16="http://schemas.microsoft.com/office/drawing/2014/main" id="{43D8788D-4FBB-4E26-A20E-D52BFE5AE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2084785"/>
            <a:ext cx="342900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pt-BR" altLang="pt-BR" sz="1575" b="1" baseline="30000">
              <a:solidFill>
                <a:srgbClr val="601508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AutoShape 56">
            <a:extLst>
              <a:ext uri="{FF2B5EF4-FFF2-40B4-BE49-F238E27FC236}">
                <a16:creationId xmlns:a16="http://schemas.microsoft.com/office/drawing/2014/main" id="{76B49439-E90B-40CC-B8CF-92F791B6F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926" y="1234678"/>
            <a:ext cx="2251472" cy="708422"/>
          </a:xfrm>
          <a:prstGeom prst="wedgeRoundRectCallout">
            <a:avLst>
              <a:gd name="adj1" fmla="val -51605"/>
              <a:gd name="adj2" fmla="val 119075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50">
              <a:defRPr/>
            </a:pPr>
            <a:endParaRPr lang="pt-BR" sz="900" b="1" dirty="0">
              <a:solidFill>
                <a:srgbClr val="1F497D">
                  <a:lumMod val="50000"/>
                </a:srgbClr>
              </a:solidFill>
            </a:endParaRPr>
          </a:p>
          <a:p>
            <a:pPr algn="ctr" defTabSz="514350">
              <a:defRPr/>
            </a:pPr>
            <a:r>
              <a:rPr lang="pt-BR" sz="900" b="1" dirty="0">
                <a:solidFill>
                  <a:srgbClr val="1F497D">
                    <a:lumMod val="50000"/>
                  </a:srgbClr>
                </a:solidFill>
              </a:rPr>
              <a:t>Universidade Empreendedora </a:t>
            </a:r>
          </a:p>
          <a:p>
            <a:pPr algn="ctr" defTabSz="514350">
              <a:defRPr/>
            </a:pPr>
            <a:r>
              <a:rPr lang="pt-BR" sz="900" dirty="0">
                <a:solidFill>
                  <a:srgbClr val="1F497D">
                    <a:lumMod val="50000"/>
                  </a:srgbClr>
                </a:solidFill>
              </a:rPr>
              <a:t>M.I.T (já a partir dos anos 1930) e Stanford (1951)</a:t>
            </a:r>
          </a:p>
          <a:p>
            <a:pPr algn="ctr" defTabSz="514350">
              <a:defRPr/>
            </a:pPr>
            <a:endParaRPr lang="pt-BR" sz="900" b="1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45A199D1-0330-4192-94A7-CAA76945A28A}"/>
              </a:ext>
            </a:extLst>
          </p:cNvPr>
          <p:cNvSpPr/>
          <p:nvPr/>
        </p:nvSpPr>
        <p:spPr>
          <a:xfrm rot="13692442">
            <a:off x="3363809" y="2624106"/>
            <a:ext cx="432753" cy="755517"/>
          </a:xfrm>
          <a:prstGeom prst="downArrow">
            <a:avLst>
              <a:gd name="adj1" fmla="val 10879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50">
              <a:defRPr/>
            </a:pPr>
            <a:endParaRPr lang="pt-BR" sz="1350" dirty="0">
              <a:solidFill>
                <a:srgbClr val="FFFFFF"/>
              </a:solidFill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1929C584-CDD3-4FB0-9ACC-48D562B83232}"/>
              </a:ext>
            </a:extLst>
          </p:cNvPr>
          <p:cNvSpPr/>
          <p:nvPr/>
        </p:nvSpPr>
        <p:spPr>
          <a:xfrm>
            <a:off x="2915816" y="2067694"/>
            <a:ext cx="4680520" cy="1080120"/>
          </a:xfrm>
          <a:prstGeom prst="ellipse">
            <a:avLst/>
          </a:prstGeom>
          <a:solidFill>
            <a:srgbClr val="FFFF00">
              <a:alpha val="41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50">
              <a:spcAft>
                <a:spcPts val="600"/>
              </a:spcAft>
              <a:defRPr/>
            </a:pPr>
            <a:r>
              <a:rPr lang="pt-BR" sz="1688" b="1" dirty="0">
                <a:solidFill>
                  <a:srgbClr val="374C81">
                    <a:lumMod val="50000"/>
                  </a:srgbClr>
                </a:solidFill>
              </a:rPr>
              <a:t>TERCEIRA MISSÃO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899559D1-39A4-4EC3-AF25-22FBDAE5B3FA}"/>
              </a:ext>
            </a:extLst>
          </p:cNvPr>
          <p:cNvSpPr/>
          <p:nvPr/>
        </p:nvSpPr>
        <p:spPr>
          <a:xfrm>
            <a:off x="467544" y="20674"/>
            <a:ext cx="8280920" cy="553998"/>
          </a:xfrm>
          <a:prstGeom prst="rect">
            <a:avLst/>
          </a:prstGeom>
        </p:spPr>
        <p:txBody>
          <a:bodyPr wrap="square"/>
          <a:lstStyle>
            <a:lvl1pPr lvl="0">
              <a:defRPr/>
            </a:lvl1pPr>
          </a:lstStyle>
          <a:p>
            <a:pPr lvl="0" indent="447675" algn="ctr">
              <a:lnSpc>
                <a:spcPct val="150000"/>
              </a:lnSpc>
            </a:pPr>
            <a:r>
              <a:rPr lang="pt-BR" sz="2400" b="1" dirty="0">
                <a:latin typeface="+mj-lt"/>
              </a:rPr>
              <a:t>Linha evolutiva da relação universidade-sociedade</a:t>
            </a:r>
          </a:p>
          <a:p>
            <a:pPr lvl="0" indent="447675" algn="ctr">
              <a:lnSpc>
                <a:spcPct val="150000"/>
              </a:lnSpc>
              <a:spcBef>
                <a:spcPts val="600"/>
              </a:spcBef>
            </a:pPr>
            <a:endParaRPr lang="pt-BR" sz="2400" b="1" dirty="0">
              <a:latin typeface="+mj-lt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2E88113E-84E7-4EF8-9198-7CE0F9902B70}"/>
              </a:ext>
            </a:extLst>
          </p:cNvPr>
          <p:cNvSpPr/>
          <p:nvPr/>
        </p:nvSpPr>
        <p:spPr>
          <a:xfrm>
            <a:off x="1331640" y="4299942"/>
            <a:ext cx="19999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spc="-50" dirty="0">
                <a:ea typeface="Cambria" panose="02040503050406030204" pitchFamily="18" charset="0"/>
                <a:cs typeface="Arial" panose="020B0604020202020204" pitchFamily="34" charset="0"/>
              </a:rPr>
              <a:t>Fonte: </a:t>
            </a:r>
            <a:r>
              <a:rPr lang="pt-BR" sz="1600" spc="-50" dirty="0">
                <a:ea typeface="Cambria" panose="02040503050406030204" pitchFamily="18" charset="0"/>
                <a:cs typeface="Arial" panose="020B0604020202020204" pitchFamily="34" charset="0"/>
              </a:rPr>
              <a:t>Gimenez (2017).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619672" y="123478"/>
            <a:ext cx="70567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pt-BR" sz="2600" b="1" dirty="0"/>
              <a:t>Relação Universidade-Sociedade: Terceira Missão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06F11A7-E09B-48FA-8C53-676279FDF8E0}"/>
              </a:ext>
            </a:extLst>
          </p:cNvPr>
          <p:cNvSpPr/>
          <p:nvPr/>
        </p:nvSpPr>
        <p:spPr>
          <a:xfrm>
            <a:off x="395536" y="1419622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Gimenez (2017): </a:t>
            </a:r>
            <a:r>
              <a:rPr lang="pt-BR" sz="19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interface que liga a universidade de forma mais direta à sociedade </a:t>
            </a: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em função do </a:t>
            </a:r>
            <a:r>
              <a:rPr lang="pt-BR" sz="1900" spc="-50" dirty="0">
                <a:ea typeface="Cambria" panose="02040503050406030204" pitchFamily="18" charset="0"/>
                <a:cs typeface="Arial" panose="020B0604020202020204" pitchFamily="34" charset="0"/>
              </a:rPr>
              <a:t>ensino, da pesquisa, das instalações físicas e das capacidades de conhecimento.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E3M (2012): </a:t>
            </a:r>
            <a:r>
              <a:rPr lang="pt-BR" sz="1900" b="1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três dimensões: </a:t>
            </a: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(i) educação continuada; (</a:t>
            </a:r>
            <a:r>
              <a:rPr lang="pt-BR" sz="19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ii</a:t>
            </a: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) transferência de tecnologia e inovação; (</a:t>
            </a:r>
            <a:r>
              <a:rPr lang="pt-BR" sz="1900" spc="-50" dirty="0" err="1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iii</a:t>
            </a:r>
            <a:r>
              <a:rPr lang="pt-BR" sz="1900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) compromisso social, </a:t>
            </a:r>
            <a:r>
              <a:rPr lang="pt-BR" sz="1900" spc="-50" dirty="0">
                <a:ea typeface="Cambria" panose="02040503050406030204" pitchFamily="18" charset="0"/>
                <a:cs typeface="Arial" panose="020B0604020202020204" pitchFamily="34" charset="0"/>
              </a:rPr>
              <a:t>em consonância com o desenvolvimento regional/nacional.</a:t>
            </a:r>
            <a:endParaRPr lang="pt-BR" sz="1900" spc="-50" dirty="0">
              <a:solidFill>
                <a:srgbClr val="000000"/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1900" dirty="0"/>
              <a:t>D’este, Castro-</a:t>
            </a:r>
            <a:r>
              <a:rPr lang="pt-BR" sz="1900" dirty="0" err="1"/>
              <a:t>martínez</a:t>
            </a:r>
            <a:r>
              <a:rPr lang="pt-BR" sz="1900" dirty="0"/>
              <a:t> e Molas-</a:t>
            </a:r>
            <a:r>
              <a:rPr lang="pt-BR" sz="1900" dirty="0" err="1"/>
              <a:t>gallart</a:t>
            </a:r>
            <a:r>
              <a:rPr lang="pt-BR" sz="1900" dirty="0"/>
              <a:t> (2014): a) geração de conhecimento e capacidades, colaboração com organizações e agentes não acadêmicos; b) uso, aplicação e exploração, </a:t>
            </a:r>
            <a:r>
              <a:rPr lang="pt-BR" sz="1900" b="1" dirty="0"/>
              <a:t>fora do ambiente acadêmico,</a:t>
            </a:r>
            <a:r>
              <a:rPr lang="pt-BR" sz="1900" dirty="0"/>
              <a:t> </a:t>
            </a:r>
            <a:r>
              <a:rPr lang="pt-BR" sz="1900" b="1" dirty="0"/>
              <a:t>do conhecimento e outras capacidades existentes na universidade.</a:t>
            </a:r>
          </a:p>
        </p:txBody>
      </p:sp>
    </p:spTree>
    <p:extLst>
      <p:ext uri="{BB962C8B-B14F-4D97-AF65-F5344CB8AC3E}">
        <p14:creationId xmlns:p14="http://schemas.microsoft.com/office/powerpoint/2010/main" val="10589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9582"/>
            <a:ext cx="8496944" cy="4176464"/>
          </a:xfrm>
        </p:spPr>
        <p:txBody>
          <a:bodyPr>
            <a:noAutofit/>
          </a:bodyPr>
          <a:lstStyle/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/>
              <a:t>Instituição Âncora</a:t>
            </a:r>
            <a:r>
              <a:rPr lang="pt-BR" sz="1800" spc="-60" dirty="0"/>
              <a:t> integrante da </a:t>
            </a:r>
            <a:r>
              <a:rPr lang="pt-BR" sz="1800" i="1" spc="-60" dirty="0"/>
              <a:t>Baltimore </a:t>
            </a:r>
            <a:r>
              <a:rPr lang="pt-BR" sz="1800" i="1" spc="-60" dirty="0" err="1"/>
              <a:t>Integration</a:t>
            </a:r>
            <a:r>
              <a:rPr lang="pt-BR" sz="1800" i="1" spc="-60" dirty="0"/>
              <a:t> </a:t>
            </a:r>
            <a:r>
              <a:rPr lang="pt-BR" sz="1800" i="1" spc="-60" dirty="0" err="1"/>
              <a:t>Partnership</a:t>
            </a:r>
            <a:r>
              <a:rPr lang="pt-BR" sz="1800" i="1" spc="-60" dirty="0"/>
              <a:t> </a:t>
            </a:r>
            <a:r>
              <a:rPr lang="pt-BR" sz="1800" spc="-60" dirty="0"/>
              <a:t>(BIP). </a:t>
            </a:r>
          </a:p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 err="1"/>
              <a:t>HopkinsLocal</a:t>
            </a:r>
            <a:r>
              <a:rPr lang="pt-BR" sz="1800" b="1" spc="-60" dirty="0"/>
              <a:t> </a:t>
            </a:r>
            <a:r>
              <a:rPr lang="pt-BR" sz="1800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800" spc="-60" dirty="0"/>
              <a:t>programa de suporte à cidade de Baltimore, baseado em três metas: </a:t>
            </a:r>
            <a:r>
              <a:rPr lang="pt-BR" sz="1800" b="1" i="1" spc="-60" dirty="0"/>
              <a:t>build</a:t>
            </a:r>
            <a:r>
              <a:rPr lang="pt-BR" sz="1800" spc="-60" dirty="0"/>
              <a:t> (construir), </a:t>
            </a:r>
            <a:r>
              <a:rPr lang="pt-BR" sz="1800" b="1" i="1" spc="-60" dirty="0" err="1"/>
              <a:t>hire</a:t>
            </a:r>
            <a:r>
              <a:rPr lang="pt-BR" sz="1800" spc="-60" dirty="0"/>
              <a:t> (contratar), </a:t>
            </a:r>
            <a:r>
              <a:rPr lang="pt-BR" sz="1800" b="1" spc="-60" dirty="0" err="1"/>
              <a:t>buy</a:t>
            </a:r>
            <a:r>
              <a:rPr lang="pt-BR" sz="1800" spc="-60" dirty="0"/>
              <a:t> (comprar).</a:t>
            </a:r>
          </a:p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 err="1"/>
              <a:t>Homewood</a:t>
            </a:r>
            <a:r>
              <a:rPr lang="pt-BR" sz="1800" b="1" spc="-60" dirty="0"/>
              <a:t> Community </a:t>
            </a:r>
            <a:r>
              <a:rPr lang="pt-BR" sz="1800" b="1" spc="-60" dirty="0" err="1"/>
              <a:t>Partners</a:t>
            </a:r>
            <a:r>
              <a:rPr lang="pt-BR" sz="1800" b="1" spc="-60" dirty="0"/>
              <a:t> </a:t>
            </a:r>
            <a:r>
              <a:rPr lang="pt-BR" sz="1800" b="1" spc="-60" dirty="0" err="1"/>
              <a:t>Initiative</a:t>
            </a:r>
            <a:r>
              <a:rPr lang="pt-BR" sz="1800" b="1" spc="-60" dirty="0"/>
              <a:t> </a:t>
            </a:r>
            <a:r>
              <a:rPr lang="pt-BR" sz="1800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pt-BR" sz="1800" b="1" i="1" spc="-60" dirty="0"/>
              <a:t> </a:t>
            </a:r>
            <a:r>
              <a:rPr lang="pt-BR" sz="1800" spc="-60" dirty="0"/>
              <a:t>agenda de desenvolvimento econômico -  aporte de capital e captação de recursos para a revitalização de </a:t>
            </a:r>
            <a:r>
              <a:rPr lang="pt-BR" sz="1800" b="1" spc="-60" dirty="0"/>
              <a:t>dez bairros da cidade de Baltimore: </a:t>
            </a:r>
            <a:r>
              <a:rPr lang="pt-BR" sz="1750" b="1" spc="-60" dirty="0"/>
              <a:t>construção de parques e praças; melhoria das vias públicas; atração de serviços, atividades culturais, escolas; reforço da segurança, entre outros.</a:t>
            </a:r>
          </a:p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/>
              <a:t>Central Baltimore Future </a:t>
            </a:r>
            <a:r>
              <a:rPr lang="pt-BR" sz="1800" b="1" spc="-60" dirty="0" err="1"/>
              <a:t>Fund</a:t>
            </a:r>
            <a:r>
              <a:rPr lang="pt-BR" sz="1800" b="1" spc="-60" dirty="0"/>
              <a:t> </a:t>
            </a:r>
            <a:r>
              <a:rPr lang="pt-BR" sz="1800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800" spc="-60" dirty="0"/>
              <a:t>empréstimos para projetos de alto impacto socioeconômico: </a:t>
            </a:r>
            <a:r>
              <a:rPr lang="pt-BR" sz="1750" b="1" spc="-60" dirty="0"/>
              <a:t>2 milhões de pessoas beneficiadas; 27 mil empregos gerados; de 68 mil oportunidades de acesso à educação, cerca de 68 milhões de metros quadrados construídos (espaços comerciais e comunitários), mais de 22 mil moradias financiadas. </a:t>
            </a:r>
          </a:p>
          <a:p>
            <a:pPr marL="0" indent="0" algn="r">
              <a:spcBef>
                <a:spcPts val="200"/>
              </a:spcBef>
              <a:buNone/>
            </a:pPr>
            <a:r>
              <a:rPr lang="pt-BR" sz="1800" dirty="0"/>
              <a:t>  </a:t>
            </a:r>
            <a:r>
              <a:rPr lang="pt-BR" sz="1600" dirty="0" err="1"/>
              <a:t>Johns</a:t>
            </a:r>
            <a:r>
              <a:rPr lang="pt-BR" sz="1600" dirty="0"/>
              <a:t> Hopkins </a:t>
            </a:r>
            <a:r>
              <a:rPr lang="pt-BR" sz="1600" dirty="0" err="1"/>
              <a:t>University</a:t>
            </a:r>
            <a:r>
              <a:rPr lang="pt-BR" sz="1600" dirty="0"/>
              <a:t> &amp; Health System (2018); </a:t>
            </a:r>
            <a:r>
              <a:rPr lang="pt-BR" sz="1600" spc="-50" dirty="0" err="1"/>
              <a:t>Reinvestment</a:t>
            </a:r>
            <a:r>
              <a:rPr lang="pt-BR" sz="1600" spc="-50" dirty="0"/>
              <a:t> </a:t>
            </a:r>
            <a:r>
              <a:rPr lang="pt-BR" sz="1600" spc="-50" dirty="0" err="1"/>
              <a:t>Fund</a:t>
            </a:r>
            <a:r>
              <a:rPr lang="pt-BR" sz="1600" spc="-50" dirty="0"/>
              <a:t> (2018).   </a:t>
            </a:r>
          </a:p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sz="1800" spc="-50" dirty="0"/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endParaRPr lang="en-GB" sz="1800" spc="-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0"/>
            <a:ext cx="973135" cy="821084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907704" y="267494"/>
            <a:ext cx="66264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600" b="1" dirty="0"/>
              <a:t>Universidade </a:t>
            </a:r>
            <a:r>
              <a:rPr lang="pt-BR" sz="2600" b="1" dirty="0" err="1"/>
              <a:t>Johns</a:t>
            </a:r>
            <a:r>
              <a:rPr lang="pt-BR" sz="2600" b="1" dirty="0"/>
              <a:t> Hopkins</a:t>
            </a:r>
          </a:p>
          <a:p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12564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9582"/>
            <a:ext cx="8208912" cy="4248472"/>
          </a:xfrm>
        </p:spPr>
        <p:txBody>
          <a:bodyPr>
            <a:noAutofit/>
          </a:bodyPr>
          <a:lstStyle/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/>
              <a:t>UC Berkeley, UC Los Angeles e UC Santa Bárbara (últimos 40 anos): </a:t>
            </a:r>
            <a:r>
              <a:rPr lang="pt-BR" sz="1700" spc="-60" dirty="0"/>
              <a:t>treinaram milhares de especialistas em microeletrônica e em semicondutores</a:t>
            </a:r>
            <a:r>
              <a:rPr lang="pt-BR" sz="1800" spc="-60" dirty="0"/>
              <a:t> </a:t>
            </a:r>
            <a:r>
              <a:rPr lang="pt-BR" sz="2000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pt-BR" sz="1800" spc="-60" dirty="0"/>
              <a:t> </a:t>
            </a:r>
            <a:r>
              <a:rPr lang="pt-BR" sz="1700" spc="-60" dirty="0"/>
              <a:t>grande  parte deste contingente permaneceu Califórnia, em empresas do setor; </a:t>
            </a:r>
            <a:r>
              <a:rPr lang="pt-BR" sz="1700" b="1" spc="-60" dirty="0"/>
              <a:t>pesquisas orientadas a demandas e problemas da indústria </a:t>
            </a:r>
            <a:r>
              <a:rPr lang="pt-BR" sz="2000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700" b="1" spc="-60" dirty="0"/>
              <a:t>intensa transferência de tecnologias para </a:t>
            </a:r>
            <a:r>
              <a:rPr lang="pt-BR" sz="1700" b="1" i="1" spc="-60" dirty="0" err="1"/>
              <a:t>start-ups</a:t>
            </a:r>
            <a:r>
              <a:rPr lang="pt-BR" sz="1700" b="1" i="1" spc="-60" dirty="0"/>
              <a:t> </a:t>
            </a:r>
            <a:r>
              <a:rPr lang="pt-BR" sz="1800" spc="-60" dirty="0"/>
              <a:t>(</a:t>
            </a:r>
            <a:r>
              <a:rPr lang="pt-BR" sz="1800" spc="-60" dirty="0" err="1"/>
              <a:t>Lécuyer</a:t>
            </a:r>
            <a:r>
              <a:rPr lang="pt-BR" sz="1800" spc="-60" dirty="0"/>
              <a:t>, 2014). </a:t>
            </a:r>
          </a:p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b="1" spc="-60" dirty="0"/>
              <a:t>UC Berkeley: </a:t>
            </a:r>
            <a:r>
              <a:rPr lang="pt-BR" sz="1700" spc="-60" dirty="0"/>
              <a:t>fundamental para o crescimento da indústria de semicondutores do Vale do Silício; colaboração com empresas </a:t>
            </a:r>
            <a:r>
              <a:rPr lang="pt-BR" sz="1800" b="1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gerou </a:t>
            </a:r>
            <a:r>
              <a:rPr lang="pt-BR" sz="1700" b="1" spc="-60" dirty="0"/>
              <a:t>desenvolvimento econômico </a:t>
            </a:r>
            <a:r>
              <a:rPr lang="pt-BR" sz="1700" spc="-60" dirty="0"/>
              <a:t>a partir dos anos 1960 (</a:t>
            </a:r>
            <a:r>
              <a:rPr lang="pt-BR" sz="1700" spc="-60" dirty="0" err="1"/>
              <a:t>Lécuyer</a:t>
            </a:r>
            <a:r>
              <a:rPr lang="pt-BR" sz="1700" spc="-60" dirty="0"/>
              <a:t>, 2014); fluxos de bidirecionais de docentes, estudantes e pesquisadores</a:t>
            </a:r>
            <a:r>
              <a:rPr lang="pt-BR" sz="1800" spc="-60" dirty="0"/>
              <a:t> </a:t>
            </a:r>
            <a:r>
              <a:rPr lang="pt-BR" sz="2000" b="1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pt-BR" sz="1800" b="1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pt-BR" sz="1700" b="1" spc="-60" dirty="0"/>
              <a:t>círculos virtuosos de conhecimento e ideias </a:t>
            </a:r>
            <a:r>
              <a:rPr lang="pt-BR" sz="1800" spc="-60" dirty="0"/>
              <a:t>(</a:t>
            </a:r>
            <a:r>
              <a:rPr lang="pt-BR" sz="1800" spc="-60" dirty="0" err="1"/>
              <a:t>Kenney</a:t>
            </a:r>
            <a:r>
              <a:rPr lang="pt-BR" sz="1800" spc="-60" dirty="0"/>
              <a:t>, </a:t>
            </a:r>
            <a:r>
              <a:rPr lang="pt-BR" sz="1800" spc="-60" dirty="0" err="1"/>
              <a:t>Mowery</a:t>
            </a:r>
            <a:r>
              <a:rPr lang="pt-BR" sz="1800" spc="-60" dirty="0"/>
              <a:t>; </a:t>
            </a:r>
            <a:r>
              <a:rPr lang="pt-BR" sz="1800" spc="-60" dirty="0" err="1"/>
              <a:t>Patton</a:t>
            </a:r>
            <a:r>
              <a:rPr lang="pt-BR" sz="1800" spc="-60" dirty="0"/>
              <a:t>, 2014).</a:t>
            </a:r>
            <a:r>
              <a:rPr lang="pt-BR" sz="1800" b="1" spc="-60" dirty="0"/>
              <a:t>  </a:t>
            </a:r>
          </a:p>
          <a:p>
            <a:pPr marL="273050" indent="-273050" algn="just"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pt-BR" sz="1800" spc="-60" dirty="0"/>
              <a:t> </a:t>
            </a:r>
            <a:r>
              <a:rPr lang="pt-BR" sz="1800" b="1" spc="-60" dirty="0"/>
              <a:t>UC Davis: </a:t>
            </a:r>
            <a:r>
              <a:rPr lang="pt-BR" sz="1700" spc="-60" dirty="0"/>
              <a:t>foram consolidados </a:t>
            </a:r>
            <a:r>
              <a:rPr lang="pt-BR" sz="1700" b="1" spc="-60" dirty="0"/>
              <a:t>fortes e duradouros laços</a:t>
            </a:r>
            <a:r>
              <a:rPr lang="pt-BR" sz="1700" spc="-60" dirty="0"/>
              <a:t> entre a indústria de vinhos do Napa </a:t>
            </a:r>
            <a:r>
              <a:rPr lang="pt-BR" sz="1700" i="1" spc="-60" dirty="0"/>
              <a:t>Valley</a:t>
            </a:r>
            <a:r>
              <a:rPr lang="pt-BR" sz="1700" spc="-60" dirty="0"/>
              <a:t> e o Departamento de Viticultura e Enologia da Universidade; interações por meio da pesquisa e extensão rural; em </a:t>
            </a:r>
            <a:r>
              <a:rPr lang="pt-BR" sz="1700" b="1" spc="-60" dirty="0"/>
              <a:t>2012 </a:t>
            </a:r>
            <a:r>
              <a:rPr lang="pt-BR" sz="2000" spc="-5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700" b="1" spc="-60" dirty="0"/>
              <a:t>dos 395 enólogos atuantes na região, 231 eram egressos da UC Davis</a:t>
            </a:r>
            <a:r>
              <a:rPr lang="pt-BR" sz="1700" spc="-60" dirty="0"/>
              <a:t> (</a:t>
            </a:r>
            <a:r>
              <a:rPr lang="pt-BR" sz="1700" spc="-60" dirty="0" err="1"/>
              <a:t>Lapsley</a:t>
            </a:r>
            <a:r>
              <a:rPr lang="pt-BR" sz="1700" spc="-60" dirty="0"/>
              <a:t>; </a:t>
            </a:r>
            <a:r>
              <a:rPr lang="pt-BR" sz="1700" spc="-60" dirty="0" err="1"/>
              <a:t>Sumner</a:t>
            </a:r>
            <a:r>
              <a:rPr lang="pt-BR" sz="1700" spc="-60" dirty="0"/>
              <a:t>, 2014).</a:t>
            </a:r>
            <a:endParaRPr lang="en-GB" sz="1700" spc="-6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0"/>
            <a:ext cx="973135" cy="821084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-19632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835696" y="195486"/>
            <a:ext cx="662648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600" b="1" dirty="0"/>
              <a:t>Universidade da Califórnia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192674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03598"/>
            <a:ext cx="8208912" cy="42484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1900" spc="-60" dirty="0"/>
              <a:t>As universidades podem impactar o ambiente regional de diversos modos e graus: </a:t>
            </a:r>
            <a:r>
              <a:rPr lang="pt-BR" sz="2200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pt-BR" sz="2000" spc="-60" dirty="0"/>
              <a:t> </a:t>
            </a:r>
            <a:r>
              <a:rPr lang="pt-BR" sz="1800" b="1" spc="-60" dirty="0"/>
              <a:t>criação de capital humano; geração de empregos e renda; aumento das condições de empregabilidade;  promoção de sinergias; atração de investimentos; revitalização dos espaços urbanos; aumento dos estoques de conhecimento e das capacidades de inovação.  </a:t>
            </a:r>
          </a:p>
          <a:p>
            <a:pPr algn="just">
              <a:spcBef>
                <a:spcPts val="8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pt-BR" sz="1900" spc="-60" dirty="0"/>
              <a:t>No cerne das discussões reside uma compreensão mais abrangente do papel das universidades na sociedade: </a:t>
            </a:r>
          </a:p>
          <a:p>
            <a:pPr marL="182563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2200" b="1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pt-BR" sz="1800" b="1" spc="-60" dirty="0"/>
              <a:t>ideia de instituições âncoras, de um olhar mais atento para o entorno, de inserção regional.</a:t>
            </a:r>
          </a:p>
          <a:p>
            <a:pPr marL="182563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pt-BR" sz="2200" b="1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pt-BR" sz="1900" b="1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pt-BR" sz="1800" b="1" spc="-60" dirty="0">
                <a:ea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</a:t>
            </a:r>
            <a:r>
              <a:rPr lang="pt-BR" sz="1800" b="1" spc="-60" dirty="0"/>
              <a:t> do compromisso público do ensino superior (especialmente das IES públicas), inclusive para fomentar e impulsionar o desenvolvimento socioeconômico local.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51520" y="0"/>
            <a:ext cx="1045143" cy="881840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619672" y="411510"/>
            <a:ext cx="662648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err="1"/>
              <a:t>Considerações</a:t>
            </a:r>
            <a:r>
              <a:rPr lang="en-GB" sz="2800" b="1" dirty="0"/>
              <a:t> </a:t>
            </a:r>
            <a:r>
              <a:rPr lang="en-GB" sz="2800" b="1" dirty="0" err="1"/>
              <a:t>Finais</a:t>
            </a:r>
            <a:r>
              <a:rPr lang="en-GB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106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1767</Words>
  <Application>Microsoft Office PowerPoint</Application>
  <PresentationFormat>Apresentação na tela (16:9)</PresentationFormat>
  <Paragraphs>112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Arial Rounded MT Bold</vt:lpstr>
      <vt:lpstr>Calibri</vt:lpstr>
      <vt:lpstr>Cambria</vt:lpstr>
      <vt:lpstr>Times New Roman</vt:lpstr>
      <vt:lpstr>Wingdings</vt:lpstr>
      <vt:lpstr>Office Theme</vt:lpstr>
      <vt:lpstr>NA ERA DO GLOBAL, O DESAFIO É SER GLOCAL: CONECTANDO A UNIVERSIDADE AO ENTORNO SOCIOECONÔMICO</vt:lpstr>
      <vt:lpstr>Objetivo</vt:lpstr>
      <vt:lpstr>Introdução </vt:lpstr>
      <vt:lpstr> </vt:lpstr>
      <vt:lpstr>Apresentação do PowerPoint</vt:lpstr>
      <vt:lpstr> </vt:lpstr>
      <vt:lpstr> </vt:lpstr>
      <vt:lpstr> </vt:lpstr>
      <vt:lpstr>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Aninha Gimenez</cp:lastModifiedBy>
  <cp:revision>79</cp:revision>
  <dcterms:created xsi:type="dcterms:W3CDTF">2018-10-05T23:14:10Z</dcterms:created>
  <dcterms:modified xsi:type="dcterms:W3CDTF">2018-10-10T23:23:18Z</dcterms:modified>
</cp:coreProperties>
</file>