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5145088"/>
  <p:notesSz cx="6858000" cy="9144000"/>
  <p:defaultTextStyle>
    <a:defPPr>
      <a:defRPr lang="pt-B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5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316"/>
            <a:ext cx="7772400" cy="11028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5550"/>
            <a:ext cx="6400800" cy="13148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8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5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046"/>
            <a:ext cx="2057400" cy="4389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046"/>
            <a:ext cx="6019800" cy="4389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6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03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6200"/>
            <a:ext cx="7772400" cy="1021871"/>
          </a:xfrm>
        </p:spPr>
        <p:txBody>
          <a:bodyPr anchor="t"/>
          <a:lstStyle>
            <a:lvl1pPr algn="l">
              <a:defRPr sz="3998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710"/>
            <a:ext cx="7772400" cy="1125487"/>
          </a:xfrm>
        </p:spPr>
        <p:txBody>
          <a:bodyPr anchor="b"/>
          <a:lstStyle>
            <a:lvl1pPr marL="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1pPr>
            <a:lvl2pPr marL="456915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2pPr>
            <a:lvl3pPr marL="9138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36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523"/>
            <a:ext cx="4038600" cy="3395520"/>
          </a:xfrm>
        </p:spPr>
        <p:txBody>
          <a:bodyPr/>
          <a:lstStyle>
            <a:lvl1pPr>
              <a:defRPr sz="2798"/>
            </a:lvl1pPr>
            <a:lvl2pPr>
              <a:defRPr sz="2398"/>
            </a:lvl2pPr>
            <a:lvl3pPr>
              <a:defRPr sz="1999"/>
            </a:lvl3pPr>
            <a:lvl4pPr>
              <a:defRPr sz="1798"/>
            </a:lvl4pPr>
            <a:lvl5pPr>
              <a:defRPr sz="1798"/>
            </a:lvl5pPr>
            <a:lvl6pPr>
              <a:defRPr sz="1798"/>
            </a:lvl6pPr>
            <a:lvl7pPr>
              <a:defRPr sz="1798"/>
            </a:lvl7pPr>
            <a:lvl8pPr>
              <a:defRPr sz="1798"/>
            </a:lvl8pPr>
            <a:lvl9pPr>
              <a:defRPr sz="17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523"/>
            <a:ext cx="4038600" cy="3395520"/>
          </a:xfrm>
        </p:spPr>
        <p:txBody>
          <a:bodyPr/>
          <a:lstStyle>
            <a:lvl1pPr>
              <a:defRPr sz="2798"/>
            </a:lvl1pPr>
            <a:lvl2pPr>
              <a:defRPr sz="2398"/>
            </a:lvl2pPr>
            <a:lvl3pPr>
              <a:defRPr sz="1999"/>
            </a:lvl3pPr>
            <a:lvl4pPr>
              <a:defRPr sz="1798"/>
            </a:lvl4pPr>
            <a:lvl5pPr>
              <a:defRPr sz="1798"/>
            </a:lvl5pPr>
            <a:lvl6pPr>
              <a:defRPr sz="1798"/>
            </a:lvl6pPr>
            <a:lvl7pPr>
              <a:defRPr sz="1798"/>
            </a:lvl7pPr>
            <a:lvl8pPr>
              <a:defRPr sz="1798"/>
            </a:lvl8pPr>
            <a:lvl9pPr>
              <a:defRPr sz="17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16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691"/>
            <a:ext cx="4040188" cy="479970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915" indent="0">
              <a:buNone/>
              <a:defRPr sz="1999" b="1"/>
            </a:lvl2pPr>
            <a:lvl3pPr marL="913829" indent="0">
              <a:buNone/>
              <a:defRPr sz="1798" b="1"/>
            </a:lvl3pPr>
            <a:lvl4pPr marL="1370744" indent="0">
              <a:buNone/>
              <a:defRPr sz="1600" b="1"/>
            </a:lvl4pPr>
            <a:lvl5pPr marL="1827658" indent="0">
              <a:buNone/>
              <a:defRPr sz="1600" b="1"/>
            </a:lvl5pPr>
            <a:lvl6pPr marL="2284571" indent="0">
              <a:buNone/>
              <a:defRPr sz="1600" b="1"/>
            </a:lvl6pPr>
            <a:lvl7pPr marL="2741485" indent="0">
              <a:buNone/>
              <a:defRPr sz="1600" b="1"/>
            </a:lvl7pPr>
            <a:lvl8pPr marL="3198400" indent="0">
              <a:buNone/>
              <a:defRPr sz="1600" b="1"/>
            </a:lvl8pPr>
            <a:lvl9pPr marL="365531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663"/>
            <a:ext cx="4040188" cy="2964381"/>
          </a:xfrm>
        </p:spPr>
        <p:txBody>
          <a:bodyPr/>
          <a:lstStyle>
            <a:lvl1pPr>
              <a:defRPr sz="2398"/>
            </a:lvl1pPr>
            <a:lvl2pPr>
              <a:defRPr sz="1999"/>
            </a:lvl2pPr>
            <a:lvl3pPr>
              <a:defRPr sz="179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691"/>
            <a:ext cx="4041775" cy="479970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915" indent="0">
              <a:buNone/>
              <a:defRPr sz="1999" b="1"/>
            </a:lvl2pPr>
            <a:lvl3pPr marL="913829" indent="0">
              <a:buNone/>
              <a:defRPr sz="1798" b="1"/>
            </a:lvl3pPr>
            <a:lvl4pPr marL="1370744" indent="0">
              <a:buNone/>
              <a:defRPr sz="1600" b="1"/>
            </a:lvl4pPr>
            <a:lvl5pPr marL="1827658" indent="0">
              <a:buNone/>
              <a:defRPr sz="1600" b="1"/>
            </a:lvl5pPr>
            <a:lvl6pPr marL="2284571" indent="0">
              <a:buNone/>
              <a:defRPr sz="1600" b="1"/>
            </a:lvl6pPr>
            <a:lvl7pPr marL="2741485" indent="0">
              <a:buNone/>
              <a:defRPr sz="1600" b="1"/>
            </a:lvl7pPr>
            <a:lvl8pPr marL="3198400" indent="0">
              <a:buNone/>
              <a:defRPr sz="1600" b="1"/>
            </a:lvl8pPr>
            <a:lvl9pPr marL="365531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663"/>
            <a:ext cx="4041775" cy="2964381"/>
          </a:xfrm>
        </p:spPr>
        <p:txBody>
          <a:bodyPr/>
          <a:lstStyle>
            <a:lvl1pPr>
              <a:defRPr sz="2398"/>
            </a:lvl1pPr>
            <a:lvl2pPr>
              <a:defRPr sz="1999"/>
            </a:lvl2pPr>
            <a:lvl3pPr>
              <a:defRPr sz="179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04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67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82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853"/>
            <a:ext cx="3008313" cy="871807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53"/>
            <a:ext cx="5111750" cy="4391190"/>
          </a:xfrm>
        </p:spPr>
        <p:txBody>
          <a:bodyPr/>
          <a:lstStyle>
            <a:lvl1pPr>
              <a:defRPr sz="3198"/>
            </a:lvl1pPr>
            <a:lvl2pPr>
              <a:defRPr sz="2798"/>
            </a:lvl2pPr>
            <a:lvl3pPr>
              <a:defRPr sz="2398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661"/>
            <a:ext cx="3008313" cy="3519383"/>
          </a:xfrm>
        </p:spPr>
        <p:txBody>
          <a:bodyPr/>
          <a:lstStyle>
            <a:lvl1pPr marL="0" indent="0">
              <a:buNone/>
              <a:defRPr sz="1400"/>
            </a:lvl1pPr>
            <a:lvl2pPr marL="456915" indent="0">
              <a:buNone/>
              <a:defRPr sz="1199"/>
            </a:lvl2pPr>
            <a:lvl3pPr marL="913829" indent="0">
              <a:buNone/>
              <a:defRPr sz="1000"/>
            </a:lvl3pPr>
            <a:lvl4pPr marL="1370744" indent="0">
              <a:buNone/>
              <a:defRPr sz="900"/>
            </a:lvl4pPr>
            <a:lvl5pPr marL="1827658" indent="0">
              <a:buNone/>
              <a:defRPr sz="900"/>
            </a:lvl5pPr>
            <a:lvl6pPr marL="2284571" indent="0">
              <a:buNone/>
              <a:defRPr sz="900"/>
            </a:lvl6pPr>
            <a:lvl7pPr marL="2741485" indent="0">
              <a:buNone/>
              <a:defRPr sz="900"/>
            </a:lvl7pPr>
            <a:lvl8pPr marL="3198400" indent="0">
              <a:buNone/>
              <a:defRPr sz="900"/>
            </a:lvl8pPr>
            <a:lvl9pPr marL="365531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1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1564"/>
            <a:ext cx="5486400" cy="425185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726"/>
            <a:ext cx="5486400" cy="3087053"/>
          </a:xfrm>
        </p:spPr>
        <p:txBody>
          <a:bodyPr/>
          <a:lstStyle>
            <a:lvl1pPr marL="0" indent="0">
              <a:buNone/>
              <a:defRPr sz="3198"/>
            </a:lvl1pPr>
            <a:lvl2pPr marL="456915" indent="0">
              <a:buNone/>
              <a:defRPr sz="2798"/>
            </a:lvl2pPr>
            <a:lvl3pPr marL="913829" indent="0">
              <a:buNone/>
              <a:defRPr sz="2398"/>
            </a:lvl3pPr>
            <a:lvl4pPr marL="1370744" indent="0">
              <a:buNone/>
              <a:defRPr sz="1999"/>
            </a:lvl4pPr>
            <a:lvl5pPr marL="1827658" indent="0">
              <a:buNone/>
              <a:defRPr sz="1999"/>
            </a:lvl5pPr>
            <a:lvl6pPr marL="2284571" indent="0">
              <a:buNone/>
              <a:defRPr sz="1999"/>
            </a:lvl6pPr>
            <a:lvl7pPr marL="2741485" indent="0">
              <a:buNone/>
              <a:defRPr sz="1999"/>
            </a:lvl7pPr>
            <a:lvl8pPr marL="3198400" indent="0">
              <a:buNone/>
              <a:defRPr sz="1999"/>
            </a:lvl8pPr>
            <a:lvl9pPr marL="3655314" indent="0">
              <a:buNone/>
              <a:defRPr sz="1999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6750"/>
            <a:ext cx="5486400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6915" indent="0">
              <a:buNone/>
              <a:defRPr sz="1199"/>
            </a:lvl2pPr>
            <a:lvl3pPr marL="913829" indent="0">
              <a:buNone/>
              <a:defRPr sz="1000"/>
            </a:lvl3pPr>
            <a:lvl4pPr marL="1370744" indent="0">
              <a:buNone/>
              <a:defRPr sz="900"/>
            </a:lvl4pPr>
            <a:lvl5pPr marL="1827658" indent="0">
              <a:buNone/>
              <a:defRPr sz="900"/>
            </a:lvl5pPr>
            <a:lvl6pPr marL="2284571" indent="0">
              <a:buNone/>
              <a:defRPr sz="900"/>
            </a:lvl6pPr>
            <a:lvl7pPr marL="2741485" indent="0">
              <a:buNone/>
              <a:defRPr sz="900"/>
            </a:lvl7pPr>
            <a:lvl8pPr marL="3198400" indent="0">
              <a:buNone/>
              <a:defRPr sz="900"/>
            </a:lvl8pPr>
            <a:lvl9pPr marL="365531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42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045"/>
            <a:ext cx="8229600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523"/>
            <a:ext cx="8229600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4768738"/>
            <a:ext cx="2133600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8738"/>
            <a:ext cx="2895600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8738"/>
            <a:ext cx="2133600" cy="273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45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829" rtl="0" eaLnBrk="1" latinLnBrk="0" hangingPunct="1"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85" indent="-342685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3198" kern="1200">
          <a:solidFill>
            <a:schemeClr val="tx1"/>
          </a:solidFill>
          <a:latin typeface="+mn-lt"/>
          <a:ea typeface="+mn-ea"/>
          <a:cs typeface="+mn-cs"/>
        </a:defRPr>
      </a:lvl1pPr>
      <a:lvl2pPr marL="742486" indent="-285571" algn="l" defTabSz="91382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98" kern="1200">
          <a:solidFill>
            <a:schemeClr val="tx1"/>
          </a:solidFill>
          <a:latin typeface="+mn-lt"/>
          <a:ea typeface="+mn-ea"/>
          <a:cs typeface="+mn-cs"/>
        </a:defRPr>
      </a:lvl2pPr>
      <a:lvl3pPr marL="1142286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599200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–"/>
        <a:defRPr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114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»"/>
        <a:defRPr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029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69943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6858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3772" indent="-228457" algn="l" defTabSz="91382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915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829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744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7658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4571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1485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8400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5314" algn="l" defTabSz="913829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ciaregina@usp.br" TargetMode="External"/><Relationship Id="rId2" Type="http://schemas.openxmlformats.org/officeDocument/2006/relationships/hyperlink" Target="mailto:andre.villanova@usp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899" y="1565094"/>
            <a:ext cx="8224205" cy="33922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798" dirty="0"/>
              <a:t>Trata-se de uma </a:t>
            </a:r>
            <a:r>
              <a:rPr lang="pt-BR" sz="1798" dirty="0">
                <a:solidFill>
                  <a:srgbClr val="FF0000"/>
                </a:solidFill>
              </a:rPr>
              <a:t>pesquisa reflexiva de escopo teórico</a:t>
            </a:r>
            <a:r>
              <a:rPr lang="pt-BR" sz="1798" dirty="0"/>
              <a:t>, com base nos </a:t>
            </a:r>
            <a:r>
              <a:rPr lang="pt-BR" sz="1798" dirty="0">
                <a:solidFill>
                  <a:schemeClr val="accent6">
                    <a:lumMod val="75000"/>
                  </a:schemeClr>
                </a:solidFill>
              </a:rPr>
              <a:t>pressupostos teóricos da CTS,</a:t>
            </a:r>
            <a:r>
              <a:rPr lang="pt-BR" sz="1798" dirty="0"/>
              <a:t> com a justificativa de </a:t>
            </a:r>
            <a:r>
              <a:rPr lang="pt-BR" sz="1798" dirty="0">
                <a:solidFill>
                  <a:srgbClr val="0070C0"/>
                </a:solidFill>
              </a:rPr>
              <a:t>discutir a equidade na ciência</a:t>
            </a:r>
            <a:r>
              <a:rPr lang="pt-BR" sz="1798" dirty="0"/>
              <a:t>. Como resultado, propõe-se a utilização de </a:t>
            </a:r>
            <a:r>
              <a:rPr lang="pt-BR" sz="1798" dirty="0">
                <a:solidFill>
                  <a:srgbClr val="FF0000"/>
                </a:solidFill>
              </a:rPr>
              <a:t>três frentes para democratizar </a:t>
            </a:r>
            <a:r>
              <a:rPr lang="pt-BR" sz="1798" dirty="0"/>
              <a:t>a distribuição do </a:t>
            </a:r>
            <a:r>
              <a:rPr lang="pt-BR" sz="1798" dirty="0">
                <a:solidFill>
                  <a:srgbClr val="FF0000"/>
                </a:solidFill>
              </a:rPr>
              <a:t>capital científico</a:t>
            </a:r>
            <a:r>
              <a:rPr lang="pt-BR" sz="1798" dirty="0"/>
              <a:t>, são elas: a </a:t>
            </a:r>
            <a:r>
              <a:rPr lang="pt-BR" sz="1798" dirty="0">
                <a:solidFill>
                  <a:schemeClr val="accent6">
                    <a:lumMod val="75000"/>
                  </a:schemeClr>
                </a:solidFill>
              </a:rPr>
              <a:t>primeira é o aprimoramento</a:t>
            </a:r>
            <a:r>
              <a:rPr lang="pt-BR" sz="1798" dirty="0"/>
              <a:t> das variáveis dos indicadores para melhor utilização </a:t>
            </a:r>
            <a:r>
              <a:rPr lang="pt-BR" sz="1798" dirty="0">
                <a:solidFill>
                  <a:schemeClr val="accent6">
                    <a:lumMod val="75000"/>
                  </a:schemeClr>
                </a:solidFill>
              </a:rPr>
              <a:t>do método bibliométrico</a:t>
            </a:r>
            <a:r>
              <a:rPr lang="pt-BR" sz="1798" dirty="0"/>
              <a:t>; a </a:t>
            </a:r>
            <a:r>
              <a:rPr lang="pt-BR" sz="1798" dirty="0">
                <a:solidFill>
                  <a:srgbClr val="0070C0"/>
                </a:solidFill>
              </a:rPr>
              <a:t>segunda é a melhoria</a:t>
            </a:r>
            <a:r>
              <a:rPr lang="pt-BR" sz="1798" dirty="0"/>
              <a:t> na identificação das discrepâncias </a:t>
            </a:r>
            <a:r>
              <a:rPr lang="pt-BR" sz="1798" dirty="0">
                <a:solidFill>
                  <a:srgbClr val="0070C0"/>
                </a:solidFill>
              </a:rPr>
              <a:t>inerentes aos imperativos da ciência</a:t>
            </a:r>
            <a:r>
              <a:rPr lang="pt-BR" sz="1798" dirty="0"/>
              <a:t>; e a </a:t>
            </a:r>
            <a:r>
              <a:rPr lang="pt-BR" sz="1798" dirty="0">
                <a:solidFill>
                  <a:srgbClr val="FF0000"/>
                </a:solidFill>
              </a:rPr>
              <a:t>terceira</a:t>
            </a:r>
            <a:r>
              <a:rPr lang="pt-BR" sz="1798" dirty="0"/>
              <a:t> seriam </a:t>
            </a:r>
            <a:r>
              <a:rPr lang="pt-BR" sz="1798" dirty="0">
                <a:solidFill>
                  <a:srgbClr val="FF0000"/>
                </a:solidFill>
              </a:rPr>
              <a:t>intervenções externas ao campo</a:t>
            </a:r>
            <a:r>
              <a:rPr lang="pt-BR" sz="1798" dirty="0"/>
              <a:t> e de caráter inclusivo. Conclui-se que </a:t>
            </a:r>
            <a:r>
              <a:rPr lang="pt-BR" sz="1798" dirty="0">
                <a:solidFill>
                  <a:schemeClr val="accent6">
                    <a:lumMod val="75000"/>
                  </a:schemeClr>
                </a:solidFill>
              </a:rPr>
              <a:t>estudos métricos da informação</a:t>
            </a:r>
            <a:r>
              <a:rPr lang="pt-BR" sz="1798" dirty="0"/>
              <a:t> e suas análises </a:t>
            </a:r>
            <a:r>
              <a:rPr lang="pt-BR" sz="1798" dirty="0">
                <a:solidFill>
                  <a:schemeClr val="accent6">
                    <a:lumMod val="75000"/>
                  </a:schemeClr>
                </a:solidFill>
              </a:rPr>
              <a:t>demonstram as desigualdades</a:t>
            </a:r>
            <a:r>
              <a:rPr lang="pt-BR" sz="1798" dirty="0"/>
              <a:t> </a:t>
            </a:r>
            <a:r>
              <a:rPr lang="pt-BR" sz="1798" dirty="0">
                <a:solidFill>
                  <a:srgbClr val="0070C0"/>
                </a:solidFill>
              </a:rPr>
              <a:t>e podem </a:t>
            </a:r>
            <a:r>
              <a:rPr lang="pt-BR" sz="1798" dirty="0"/>
              <a:t>ser usados para </a:t>
            </a:r>
            <a:r>
              <a:rPr lang="pt-BR" sz="1798" dirty="0">
                <a:solidFill>
                  <a:srgbClr val="0070C0"/>
                </a:solidFill>
              </a:rPr>
              <a:t>democratizar o campo e criar propostas equitativas</a:t>
            </a:r>
            <a:r>
              <a:rPr lang="pt-BR" sz="1798" dirty="0"/>
              <a:t> para a ciência.</a:t>
            </a:r>
          </a:p>
          <a:p>
            <a:pPr marL="0" indent="0" algn="just">
              <a:buNone/>
            </a:pPr>
            <a:r>
              <a:rPr lang="pt-BR" sz="1600" b="1" dirty="0"/>
              <a:t>Bibliografia</a:t>
            </a:r>
            <a:br>
              <a:rPr lang="pt-BR" sz="1798" dirty="0"/>
            </a:br>
            <a:r>
              <a:rPr lang="pt-BR" sz="1199" dirty="0"/>
              <a:t>BOURDIEU, P. Usos sociais da ciência. São Paulo: Editora Unesp, 2004.</a:t>
            </a:r>
          </a:p>
          <a:p>
            <a:pPr marL="0" indent="0" algn="just">
              <a:buNone/>
            </a:pPr>
            <a:r>
              <a:rPr lang="pt-BR" sz="1199" dirty="0"/>
              <a:t>MERTON, R. K. Ensaios de sociologia da ciência. São Paulo: Ed. 34, 2013.</a:t>
            </a:r>
            <a:endParaRPr lang="en-GB" sz="1199" dirty="0"/>
          </a:p>
        </p:txBody>
      </p:sp>
      <p:sp>
        <p:nvSpPr>
          <p:cNvPr id="4" name="TextBox 3"/>
          <p:cNvSpPr txBox="1"/>
          <p:nvPr/>
        </p:nvSpPr>
        <p:spPr>
          <a:xfrm>
            <a:off x="3052278" y="919404"/>
            <a:ext cx="5972746" cy="89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3829"/>
            <a:r>
              <a:rPr lang="pt-BR" sz="1798" dirty="0" err="1">
                <a:solidFill>
                  <a:prstClr val="black"/>
                </a:solidFill>
                <a:latin typeface="Calibri"/>
              </a:rPr>
              <a:t>Andre</a:t>
            </a:r>
            <a:r>
              <a:rPr lang="pt-BR" sz="1798" dirty="0">
                <a:solidFill>
                  <a:prstClr val="black"/>
                </a:solidFill>
                <a:latin typeface="Calibri"/>
              </a:rPr>
              <a:t> Philippe VILLLANOVA. UFSCAR. </a:t>
            </a:r>
            <a:r>
              <a:rPr lang="pt-BR" sz="1600" dirty="0">
                <a:solidFill>
                  <a:prstClr val="black"/>
                </a:solidFill>
                <a:latin typeface="Calibri"/>
                <a:hlinkClick r:id="rId2"/>
              </a:rPr>
              <a:t>andre.villanova@usp.br</a:t>
            </a:r>
            <a:r>
              <a:rPr lang="pt-BR" sz="1798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r" defTabSz="913829"/>
            <a:r>
              <a:rPr lang="pt-BR" sz="1798" dirty="0">
                <a:solidFill>
                  <a:prstClr val="black"/>
                </a:solidFill>
                <a:latin typeface="Calibri"/>
              </a:rPr>
              <a:t>  Marcia Regina da SILVA. USP/UFSCAR. </a:t>
            </a:r>
            <a:r>
              <a:rPr lang="pt-BR" sz="1600" dirty="0">
                <a:solidFill>
                  <a:prstClr val="black"/>
                </a:solidFill>
                <a:latin typeface="Calibri"/>
                <a:hlinkClick r:id="rId3"/>
              </a:rPr>
              <a:t>marciaregina@usp.br</a:t>
            </a:r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r" defTabSz="913829"/>
            <a:endParaRPr lang="en-GB" sz="16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412" y="-161965"/>
            <a:ext cx="2193125" cy="15230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922" y="206045"/>
            <a:ext cx="7929025" cy="857515"/>
          </a:xfrm>
        </p:spPr>
        <p:txBody>
          <a:bodyPr>
            <a:noAutofit/>
          </a:bodyPr>
          <a:lstStyle/>
          <a:p>
            <a:r>
              <a:rPr lang="pt-BR" sz="2400" dirty="0"/>
              <a:t>REFLEXÕES SOBRE A DESIGUALDADE NO CAMPO ACADÊMICO REVELADAS POR INDICADORES BIBLIOMÉTRICOS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159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REFLEXÕES SOBRE A DESIGUALDADE NO CAMPO ACADÊMICO REVELADAS POR INDICADORES BIBLIOMÉTRICOS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subtítulo</dc:title>
  <dc:creator>USUÁRIO</dc:creator>
  <cp:lastModifiedBy>USUÁRIO</cp:lastModifiedBy>
  <cp:revision>16</cp:revision>
  <dcterms:created xsi:type="dcterms:W3CDTF">2018-10-07T06:25:52Z</dcterms:created>
  <dcterms:modified xsi:type="dcterms:W3CDTF">2018-10-09T15:10:34Z</dcterms:modified>
</cp:coreProperties>
</file>