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60" r:id="rId3"/>
    <p:sldId id="527" r:id="rId4"/>
    <p:sldId id="531" r:id="rId5"/>
    <p:sldId id="258" r:id="rId6"/>
    <p:sldId id="532" r:id="rId7"/>
    <p:sldId id="534" r:id="rId8"/>
    <p:sldId id="538" r:id="rId9"/>
    <p:sldId id="537" r:id="rId10"/>
    <p:sldId id="529" r:id="rId11"/>
    <p:sldId id="259" r:id="rId12"/>
    <p:sldId id="535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5" d="100"/>
          <a:sy n="85" d="100"/>
        </p:scale>
        <p:origin x="882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CD81FE-0AF3-43C0-B191-AA8F89F3CCD3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8F0D2-AC2F-4A1A-B7FE-46628C3675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8290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18F0D2-AC2F-4A1A-B7FE-46628C3675D4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1545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04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69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1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2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2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61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84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26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99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04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E1367-649E-4C3A-9090-14FD547C6292}" type="datetimeFigureOut">
              <a:rPr lang="en-GB" smtClean="0"/>
              <a:t>11/10/2018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5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issues.org/florida-3/" TargetMode="External"/><Relationship Id="rId7" Type="http://schemas.openxmlformats.org/officeDocument/2006/relationships/hyperlink" Target="https://www.dga.unicamp.br/Conteudos/Legislacao/InstrucoesNormativasDGA/Instrucao_DGA_n_005_2001.pdf" TargetMode="External"/><Relationship Id="rId2" Type="http://schemas.openxmlformats.org/officeDocument/2006/relationships/hyperlink" Target="https://doi.org/10.1016/S0048-7333(99)00055-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3152/030234209X442034" TargetMode="External"/><Relationship Id="rId5" Type="http://schemas.openxmlformats.org/officeDocument/2006/relationships/hyperlink" Target="http://repositorio.unicamp.br/handle/REPOSIP/324319" TargetMode="External"/><Relationship Id="rId4" Type="http://schemas.openxmlformats.org/officeDocument/2006/relationships/hyperlink" Target="https://periodicos.utfpr.edu.br/rts/article/view/6891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claumagi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namarianunesgimenez@gmail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491630"/>
            <a:ext cx="8157592" cy="857250"/>
          </a:xfrm>
        </p:spPr>
        <p:txBody>
          <a:bodyPr>
            <a:noAutofit/>
          </a:bodyPr>
          <a:lstStyle/>
          <a:p>
            <a:r>
              <a:rPr lang="pt-BR" sz="3300" b="1" cap="all" dirty="0"/>
              <a:t>A realização </a:t>
            </a:r>
            <a:r>
              <a:rPr lang="pt-BR" sz="3300" b="1" cap="all" dirty="0" err="1"/>
              <a:t>dE</a:t>
            </a:r>
            <a:r>
              <a:rPr lang="pt-BR" sz="3300" b="1" cap="all" dirty="0"/>
              <a:t> CONVÊNIOS PARA FINS DE INOVAÇÃO:  IMPACTOS PARA A UNIVERSIDADE SEGUNDO O PONTO DE VISTA DOS DOCENTES</a:t>
            </a:r>
            <a:endParaRPr lang="pt-BR" sz="3300" b="1" i="1" cap="all" dirty="0"/>
          </a:p>
        </p:txBody>
      </p:sp>
      <p:sp>
        <p:nvSpPr>
          <p:cNvPr id="4" name="TextBox 3"/>
          <p:cNvSpPr txBox="1"/>
          <p:nvPr/>
        </p:nvSpPr>
        <p:spPr>
          <a:xfrm>
            <a:off x="1907704" y="3493730"/>
            <a:ext cx="66247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/>
              <a:t>Claudia Naomi </a:t>
            </a:r>
            <a:r>
              <a:rPr lang="pt-BR" dirty="0" err="1"/>
              <a:t>Sakashita</a:t>
            </a:r>
            <a:r>
              <a:rPr lang="pt-BR" dirty="0"/>
              <a:t> (FE/UNICAMP) </a:t>
            </a:r>
          </a:p>
          <a:p>
            <a:pPr algn="r"/>
            <a:r>
              <a:rPr lang="pt-BR" dirty="0"/>
              <a:t>André Sica de Campos (FCA/UNICAMP)</a:t>
            </a:r>
          </a:p>
          <a:p>
            <a:pPr algn="r"/>
            <a:r>
              <a:rPr lang="pt-BR" dirty="0"/>
              <a:t>Ana Maria Nunes Gimenez (INCT/PPED e DPCT/IG/UNICAMP)</a:t>
            </a:r>
          </a:p>
          <a:p>
            <a:pPr algn="r">
              <a:spcBef>
                <a:spcPts val="1200"/>
              </a:spcBef>
            </a:pPr>
            <a:r>
              <a:rPr lang="pt-BR" dirty="0"/>
              <a:t>UFSCar, São Carlos, outubro de 2018.</a:t>
            </a:r>
            <a:endParaRPr lang="en-GB" dirty="0"/>
          </a:p>
          <a:p>
            <a:pPr algn="r"/>
            <a:r>
              <a:rPr lang="pt-BR" dirty="0"/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57" r="27987" b="29944"/>
          <a:stretch/>
        </p:blipFill>
        <p:spPr>
          <a:xfrm>
            <a:off x="180622" y="-164554"/>
            <a:ext cx="1219200" cy="1067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924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10798" r="32618" b="29202"/>
          <a:stretch/>
        </p:blipFill>
        <p:spPr>
          <a:xfrm>
            <a:off x="214489" y="-1"/>
            <a:ext cx="1083733" cy="914401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56CB68B6-6823-4B7E-8576-1714B0F16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7784" y="195486"/>
            <a:ext cx="4322228" cy="857250"/>
          </a:xfrm>
        </p:spPr>
        <p:txBody>
          <a:bodyPr>
            <a:normAutofit/>
          </a:bodyPr>
          <a:lstStyle/>
          <a:p>
            <a:r>
              <a:rPr lang="pt-BR" sz="2800" b="1" dirty="0"/>
              <a:t>	</a:t>
            </a:r>
            <a:endParaRPr lang="en-GB" sz="2800" b="1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7426173-E322-42ED-988B-5CEC7020DE8A}"/>
              </a:ext>
            </a:extLst>
          </p:cNvPr>
          <p:cNvSpPr txBox="1">
            <a:spLocks/>
          </p:cNvSpPr>
          <p:nvPr/>
        </p:nvSpPr>
        <p:spPr>
          <a:xfrm>
            <a:off x="1475656" y="195486"/>
            <a:ext cx="59766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t-BR" sz="2800" b="1" dirty="0"/>
              <a:t>Considerações Finais </a:t>
            </a:r>
          </a:p>
          <a:p>
            <a:pPr lvl="0"/>
            <a:endParaRPr lang="pt-BR" sz="1200" b="1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706F11A7-E09B-48FA-8C53-676279FDF8E0}"/>
              </a:ext>
            </a:extLst>
          </p:cNvPr>
          <p:cNvSpPr/>
          <p:nvPr/>
        </p:nvSpPr>
        <p:spPr>
          <a:xfrm>
            <a:off x="251520" y="1131590"/>
            <a:ext cx="8424936" cy="4088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Partiu-se do pressuposto de que os docentes da FEEC estariam mais predispostos à realização de convênios devido ao caráter mais aplicado que as suas agendas de pesquisa podem assumir. </a:t>
            </a:r>
          </a:p>
          <a:p>
            <a:pPr marL="361950" indent="-271463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b="1" spc="-5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Constatou-se que embora as áreas tecnológicas possam ensejar mais oportunidades para pesquisas aplicadas, os docentes entrevistados afirmaram que a realização de convênios só faz sentido se agregar valor aos seus campos de pesquisa, possibilitando avanço do conhecimento, entre outros ganhos. </a:t>
            </a:r>
          </a:p>
          <a:p>
            <a:pPr marL="361950" indent="-271463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b="1" spc="-5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100% dos entrevistados da FEEC afirmaram já terem se envolvido, contrariando a hipótese que sustentava a resistência dos docentes desta unidade. Na FEEC o percentual de docentes favoráveis aos convênios foi de 60%. </a:t>
            </a:r>
          </a:p>
          <a:p>
            <a:pPr marL="285750" indent="-285750" algn="just">
              <a:spcBef>
                <a:spcPts val="700"/>
              </a:spcBef>
              <a:buFont typeface="Wingdings" panose="05000000000000000000" pitchFamily="2" charset="2"/>
              <a:buChar char="q"/>
            </a:pPr>
            <a:r>
              <a:rPr lang="pt-BR" spc="-50" dirty="0">
                <a:solidFill>
                  <a:srgbClr val="000000"/>
                </a:solidFill>
                <a:ea typeface="Cambria" panose="02040503050406030204" pitchFamily="18" charset="0"/>
                <a:cs typeface="Arial" panose="020B0604020202020204" pitchFamily="34" charset="0"/>
              </a:rPr>
              <a:t>Conclui-se que as interações entre a universidade e a sociedade é um assunto controverso e que divide opiniões, sendo que ainda há muito a ser explorado para uma compreensão mais ampla desse fenômeno e dos seus impactos nas atividades de ensino e pesquisa. 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5894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9823"/>
            <a:ext cx="8229600" cy="339447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200" dirty="0"/>
              <a:t>ETZKOWITZ, H.; LEYDESDORFF, L. The dynamics of innovation: from National Systems and “Mode 2” to a Triple Helix of university–industry–government relations. </a:t>
            </a:r>
            <a:r>
              <a:rPr lang="en-US" sz="1200" b="1" dirty="0"/>
              <a:t>Research policy</a:t>
            </a:r>
            <a:r>
              <a:rPr lang="en-US" sz="1200" dirty="0"/>
              <a:t>, 29, n. 2, p. 109-123, 2000. DOI: </a:t>
            </a:r>
            <a:r>
              <a:rPr lang="en-US" sz="1200" dirty="0">
                <a:hlinkClick r:id="rId2"/>
              </a:rPr>
              <a:t>https://doi.org/10.1016/S0048-7333(99)00055-4</a:t>
            </a:r>
            <a:endParaRPr lang="en-US" sz="1200" dirty="0"/>
          </a:p>
          <a:p>
            <a:pPr marL="0" indent="0" algn="just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200" dirty="0"/>
              <a:t>FLORIDA, R.  The role of the university:  leveraging talent, not technology. </a:t>
            </a:r>
            <a:r>
              <a:rPr lang="en-US" sz="1200" b="1" dirty="0"/>
              <a:t>Issues in Science and Technology</a:t>
            </a:r>
            <a:r>
              <a:rPr lang="en-US" sz="1200" dirty="0"/>
              <a:t>, v. 15, n. 4, Summer 1999. </a:t>
            </a:r>
            <a:r>
              <a:rPr lang="en-US" sz="1200" dirty="0" err="1"/>
              <a:t>Disponível</a:t>
            </a:r>
            <a:r>
              <a:rPr lang="en-US" sz="1200" dirty="0"/>
              <a:t> </a:t>
            </a:r>
            <a:r>
              <a:rPr lang="en-US" sz="1200" dirty="0" err="1"/>
              <a:t>em</a:t>
            </a:r>
            <a:r>
              <a:rPr lang="en-US" sz="1200" dirty="0"/>
              <a:t>: </a:t>
            </a:r>
            <a:r>
              <a:rPr lang="en-US" sz="1200" dirty="0">
                <a:hlinkClick r:id="rId3"/>
              </a:rPr>
              <a:t>https://issues.org/florida-3/</a:t>
            </a:r>
            <a:r>
              <a:rPr lang="en-US" sz="1200" dirty="0"/>
              <a:t> </a:t>
            </a:r>
            <a:r>
              <a:rPr lang="en-US" sz="1200" dirty="0" err="1"/>
              <a:t>Acesso</a:t>
            </a:r>
            <a:r>
              <a:rPr lang="en-US" sz="1200" dirty="0"/>
              <a:t> </a:t>
            </a:r>
            <a:r>
              <a:rPr lang="en-US" sz="1200" dirty="0" err="1"/>
              <a:t>em</a:t>
            </a:r>
            <a:r>
              <a:rPr lang="en-US" sz="1200" dirty="0"/>
              <a:t>: 15 ago. 2018.</a:t>
            </a:r>
          </a:p>
          <a:p>
            <a:pPr marL="0" indent="0" algn="just">
              <a:spcBef>
                <a:spcPts val="0"/>
              </a:spcBef>
              <a:spcAft>
                <a:spcPts val="500"/>
              </a:spcAft>
              <a:buNone/>
            </a:pPr>
            <a:r>
              <a:rPr lang="pt-BR" sz="1200" dirty="0"/>
              <a:t>GIMENEZ, A., M., N.; BONACELLI, M. B. M. A universidade e os processos de geração, transmissão e disseminação do conhecimento: um estudo sobre os determinantes das interações com atores externos. </a:t>
            </a:r>
            <a:r>
              <a:rPr lang="pt-BR" sz="1200" b="1" dirty="0"/>
              <a:t>R. Tecnol. Soc.</a:t>
            </a:r>
            <a:r>
              <a:rPr lang="pt-BR" sz="1200" dirty="0"/>
              <a:t>, Curitiba, v. 14, n. 33, p. 31-51, jul./set. 2018. Disponível em: </a:t>
            </a:r>
            <a:r>
              <a:rPr lang="pt-BR" sz="1200" dirty="0">
                <a:hlinkClick r:id="rId4"/>
              </a:rPr>
              <a:t>https://periodicos.utfpr.edu.br/rts/article/view/6891</a:t>
            </a:r>
            <a:r>
              <a:rPr lang="pt-BR" sz="1200" dirty="0"/>
              <a:t> Acesso em: Acesso em: 30 ago. 2018.</a:t>
            </a:r>
          </a:p>
          <a:p>
            <a:pPr marL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pt-BR" sz="1200" dirty="0"/>
              <a:t>GIMENEZ, A. M. N. </a:t>
            </a:r>
            <a:r>
              <a:rPr lang="pt-BR" sz="1200" b="1" dirty="0"/>
              <a:t>As multifaces da relação universidade-sociedade e a construção do conceito de terceira missão</a:t>
            </a:r>
            <a:r>
              <a:rPr lang="pt-BR" sz="1200" dirty="0"/>
              <a:t>. 2017. 329 f. Tese (Doutorado em Política Científica e Tecnológica. Instituto de Geociências, Universidade Estadual de Campinas, Campinas: [s.n.], 2017. Disponível em: </a:t>
            </a:r>
            <a:r>
              <a:rPr lang="pt-BR" sz="1200" dirty="0">
                <a:hlinkClick r:id="rId5"/>
              </a:rPr>
              <a:t>http://repositorio.unicamp.br/handle/REPOSIP/324319</a:t>
            </a:r>
            <a:r>
              <a:rPr lang="pt-BR" sz="1200" dirty="0"/>
              <a:t> Acesso em: 30 ago. 2018.</a:t>
            </a:r>
          </a:p>
          <a:p>
            <a:pPr marL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200" dirty="0"/>
              <a:t>HASKINS, C. H. </a:t>
            </a:r>
            <a:r>
              <a:rPr lang="en-US" sz="1200" b="1" dirty="0"/>
              <a:t>The Rise of Universities</a:t>
            </a:r>
            <a:r>
              <a:rPr lang="en-US" sz="1200" dirty="0"/>
              <a:t>. New Brunswick (USA) and London (UK): Transaction Publishers. 2007.</a:t>
            </a:r>
          </a:p>
          <a:p>
            <a:pPr marL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200" dirty="0"/>
              <a:t>HESSELS, L. K.; VAN LENTE, H.; SMITS, R. In search of relevance: the changing contract between Science and society. </a:t>
            </a:r>
            <a:r>
              <a:rPr lang="en-US" sz="1200" b="1" dirty="0"/>
              <a:t>Science and Public Policy</a:t>
            </a:r>
            <a:r>
              <a:rPr lang="en-US" sz="1200" dirty="0"/>
              <a:t>, v. 36, n. 5, p. 387-401, 2009. DOI: </a:t>
            </a:r>
            <a:r>
              <a:rPr lang="en-US" sz="1200" dirty="0">
                <a:hlinkClick r:id="rId6"/>
              </a:rPr>
              <a:t>https://doi.org/10.3152/030234209X442034</a:t>
            </a:r>
            <a:endParaRPr lang="en-US" sz="12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/>
              <a:t>MAASSEN, P. </a:t>
            </a:r>
            <a:r>
              <a:rPr lang="en-US" sz="1200" b="1" dirty="0"/>
              <a:t>A new social contract for higher education?</a:t>
            </a:r>
            <a:r>
              <a:rPr lang="en-US" sz="1200" dirty="0"/>
              <a:t>. In: GOASTELLEC, G.; PICARD, F. Higher education in societies. </a:t>
            </a:r>
            <a:r>
              <a:rPr lang="en-US" sz="1200" dirty="0" err="1"/>
              <a:t>SensePublishers</a:t>
            </a:r>
            <a:r>
              <a:rPr lang="en-US" sz="1200" dirty="0"/>
              <a:t>, 2014. p. 33-50.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1200" dirty="0"/>
              <a:t>UNICAMP. 2001. </a:t>
            </a:r>
            <a:r>
              <a:rPr lang="pt-BR" sz="1200" b="1" dirty="0"/>
              <a:t>Instrução nº 05, Diretoria Geral Acadêmica. Definição de Convênio</a:t>
            </a:r>
            <a:r>
              <a:rPr lang="pt-BR" sz="1200" dirty="0"/>
              <a:t>. Disponível em: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1200" u="sng" dirty="0">
                <a:hlinkClick r:id="rId7"/>
              </a:rPr>
              <a:t>https://www.dga.unicamp.br/Conteudos/Legislacao/InstrucoesNormativasDGA/Instrucao_DGA_n_005_2001.pdf</a:t>
            </a:r>
            <a:r>
              <a:rPr lang="pt-BR" sz="1200" dirty="0"/>
              <a:t> Acesso em: 15 mar. 2018.</a:t>
            </a:r>
          </a:p>
          <a:p>
            <a:pPr marL="0" indent="0" algn="just">
              <a:buNone/>
            </a:pPr>
            <a:endParaRPr lang="en-GB" sz="1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-10796" b="26083"/>
          <a:stretch/>
        </p:blipFill>
        <p:spPr>
          <a:xfrm>
            <a:off x="-180528" y="-164553"/>
            <a:ext cx="2194564" cy="1080119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01F737D8-8FB8-4662-A5F9-D49351452352}"/>
              </a:ext>
            </a:extLst>
          </p:cNvPr>
          <p:cNvSpPr/>
          <p:nvPr/>
        </p:nvSpPr>
        <p:spPr>
          <a:xfrm>
            <a:off x="2771800" y="33950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b="1" dirty="0"/>
              <a:t>Referências</a:t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1554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-164554"/>
            <a:ext cx="2194564" cy="1524003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01F737D8-8FB8-4662-A5F9-D49351452352}"/>
              </a:ext>
            </a:extLst>
          </p:cNvPr>
          <p:cNvSpPr/>
          <p:nvPr/>
        </p:nvSpPr>
        <p:spPr>
          <a:xfrm>
            <a:off x="1115616" y="1419622"/>
            <a:ext cx="741682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/>
              <a:t>Muito Obrigada!</a:t>
            </a:r>
          </a:p>
          <a:p>
            <a:pPr algn="ctr"/>
            <a:endParaRPr lang="pt-BR" sz="2000" b="1" dirty="0"/>
          </a:p>
          <a:p>
            <a:pPr algn="r"/>
            <a:endParaRPr lang="pt-BR" sz="2000" dirty="0"/>
          </a:p>
          <a:p>
            <a:pPr algn="r"/>
            <a:endParaRPr lang="pt-BR" dirty="0"/>
          </a:p>
          <a:p>
            <a:pPr algn="r"/>
            <a:r>
              <a:rPr lang="pt-BR" dirty="0"/>
              <a:t>Claudia Naomi </a:t>
            </a:r>
            <a:r>
              <a:rPr lang="pt-BR" dirty="0" err="1"/>
              <a:t>Sakashita</a:t>
            </a:r>
            <a:endParaRPr lang="pt-BR" dirty="0"/>
          </a:p>
          <a:p>
            <a:pPr algn="r"/>
            <a:r>
              <a:rPr lang="pt-BR" dirty="0">
                <a:hlinkClick r:id="rId3"/>
              </a:rPr>
              <a:t>claumagi@gmail.com</a:t>
            </a:r>
            <a:endParaRPr lang="pt-BR" dirty="0"/>
          </a:p>
          <a:p>
            <a:pPr algn="r"/>
            <a:r>
              <a:rPr lang="pt-BR" dirty="0"/>
              <a:t> </a:t>
            </a:r>
          </a:p>
          <a:p>
            <a:pPr algn="r"/>
            <a:r>
              <a:rPr lang="pt-BR" dirty="0"/>
              <a:t>Ana Maria Nunes Gimenez</a:t>
            </a:r>
          </a:p>
          <a:p>
            <a:pPr algn="r"/>
            <a:r>
              <a:rPr lang="pt-BR" dirty="0">
                <a:hlinkClick r:id="rId4"/>
              </a:rPr>
              <a:t>anamarianunesgimenez@gmail.com</a:t>
            </a:r>
            <a:endParaRPr lang="pt-BR" dirty="0"/>
          </a:p>
          <a:p>
            <a:pPr algn="r"/>
            <a:endParaRPr lang="pt-BR" b="1" dirty="0"/>
          </a:p>
          <a:p>
            <a:pPr algn="ctr"/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7524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9582"/>
            <a:ext cx="8136904" cy="3322464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t-BR" sz="1800" spc="-50" dirty="0"/>
              <a:t>O trabalho apresenta os resultados parciais de pesquisa de Doutorado  que buscou compreender como docentes de duas unidades de ensino e pesquisa da Universidade Estadual de Campinas (Unicamp) se posicionam frente à realização de convênios entre a Unicamp e entidades externas, via intervenção administrativa da Fundação de Desenvolvimento da Unicamp (</a:t>
            </a:r>
            <a:r>
              <a:rPr lang="pt-BR" sz="1800" spc="-50" dirty="0" err="1"/>
              <a:t>Funcamp</a:t>
            </a:r>
            <a:r>
              <a:rPr lang="pt-BR" sz="1800" spc="-50" dirty="0"/>
              <a:t>).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t-BR" sz="1800" b="1" spc="-50" dirty="0"/>
              <a:t>As unidades de ensino e pesquisa selecionadas foram: a Faculdade de Educação (FE) e Faculdade de Engenharia Elétrica e Computação (FEEC).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sz="1800" b="1" spc="-50" dirty="0">
                <a:solidFill>
                  <a:schemeClr val="tx2">
                    <a:lumMod val="50000"/>
                  </a:schemeClr>
                </a:solidFill>
              </a:rPr>
              <a:t>Definição de convênio: </a:t>
            </a:r>
            <a:r>
              <a:rPr lang="pt-BR" sz="1700" spc="-50" dirty="0">
                <a:solidFill>
                  <a:schemeClr val="tx2">
                    <a:lumMod val="50000"/>
                  </a:schemeClr>
                </a:solidFill>
              </a:rPr>
              <a:t>“acordo firmado por entidades públicas de qualquer espécie, ou entre estas e organizações particulares, para realização de objetivos de interesse comum dos partícipes” </a:t>
            </a:r>
            <a:r>
              <a:rPr lang="pt-BR" sz="1800" spc="-50" dirty="0">
                <a:solidFill>
                  <a:schemeClr val="tx2">
                    <a:lumMod val="50000"/>
                  </a:schemeClr>
                </a:solidFill>
              </a:rPr>
              <a:t>(Instrução nº 05/2001 da DGA/UNICAMP).</a:t>
            </a:r>
          </a:p>
          <a:p>
            <a:pPr marL="361950" indent="-90488"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pt-BR" sz="1800" b="1" spc="-50" dirty="0">
                <a:solidFill>
                  <a:schemeClr val="tx2">
                    <a:lumMod val="50000"/>
                  </a:schemeClr>
                </a:solidFill>
              </a:rPr>
              <a:t>Tipos de convênios</a:t>
            </a:r>
            <a:r>
              <a:rPr lang="pt-BR" sz="1800" spc="-50" dirty="0">
                <a:solidFill>
                  <a:schemeClr val="tx2">
                    <a:lumMod val="50000"/>
                  </a:schemeClr>
                </a:solidFill>
              </a:rPr>
              <a:t>: (i) cooperação científica; (</a:t>
            </a:r>
            <a:r>
              <a:rPr lang="pt-BR" sz="1800" spc="-50" dirty="0" err="1">
                <a:solidFill>
                  <a:schemeClr val="tx2">
                    <a:lumMod val="50000"/>
                  </a:schemeClr>
                </a:solidFill>
              </a:rPr>
              <a:t>ii</a:t>
            </a:r>
            <a:r>
              <a:rPr lang="pt-BR" sz="1800" spc="-50" dirty="0">
                <a:solidFill>
                  <a:schemeClr val="tx2">
                    <a:lumMod val="50000"/>
                  </a:schemeClr>
                </a:solidFill>
              </a:rPr>
              <a:t>) prestação de serviços; (</a:t>
            </a:r>
            <a:r>
              <a:rPr lang="pt-BR" sz="1800" spc="-50" dirty="0" err="1">
                <a:solidFill>
                  <a:schemeClr val="tx2">
                    <a:lumMod val="50000"/>
                  </a:schemeClr>
                </a:solidFill>
              </a:rPr>
              <a:t>iii</a:t>
            </a:r>
            <a:r>
              <a:rPr lang="pt-BR" sz="1800" spc="-50" dirty="0">
                <a:solidFill>
                  <a:schemeClr val="tx2">
                    <a:lumMod val="50000"/>
                  </a:schemeClr>
                </a:solidFill>
              </a:rPr>
              <a:t>) desenvolvimento de tecnologia. 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q"/>
            </a:pPr>
            <a:endParaRPr lang="pt-BR" sz="1800" spc="-50" dirty="0">
              <a:solidFill>
                <a:srgbClr val="C00000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pt-BR" sz="1800" spc="-50" dirty="0">
                <a:solidFill>
                  <a:srgbClr val="C00000"/>
                </a:solidFill>
              </a:rPr>
              <a:t> </a:t>
            </a:r>
            <a:endParaRPr lang="en-GB" sz="1200" spc="-50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10798" r="32618" b="29202"/>
          <a:stretch/>
        </p:blipFill>
        <p:spPr>
          <a:xfrm>
            <a:off x="214489" y="-1"/>
            <a:ext cx="1083733" cy="914401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56CB68B6-6823-4B7E-8576-1714B0F16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123478"/>
            <a:ext cx="6626484" cy="857250"/>
          </a:xfrm>
        </p:spPr>
        <p:txBody>
          <a:bodyPr>
            <a:normAutofit/>
          </a:bodyPr>
          <a:lstStyle/>
          <a:p>
            <a:r>
              <a:rPr lang="en-GB" sz="2800" b="1" dirty="0" err="1"/>
              <a:t>Introdução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312352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10798" r="32618" b="29202"/>
          <a:stretch/>
        </p:blipFill>
        <p:spPr>
          <a:xfrm>
            <a:off x="214489" y="-1"/>
            <a:ext cx="1083733" cy="914401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56CB68B6-6823-4B7E-8576-1714B0F16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23478"/>
            <a:ext cx="6696744" cy="857250"/>
          </a:xfrm>
        </p:spPr>
        <p:txBody>
          <a:bodyPr>
            <a:normAutofit fontScale="90000"/>
          </a:bodyPr>
          <a:lstStyle/>
          <a:p>
            <a:r>
              <a:rPr lang="pt-BR" sz="2800" b="1" dirty="0"/>
              <a:t>Universidade e Sociedade: missões e interações</a:t>
            </a:r>
            <a:endParaRPr lang="en-GB" sz="2800" b="1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84FB4DAC-D527-4D32-B168-0C4D65EDAB34}"/>
              </a:ext>
            </a:extLst>
          </p:cNvPr>
          <p:cNvSpPr/>
          <p:nvPr/>
        </p:nvSpPr>
        <p:spPr>
          <a:xfrm>
            <a:off x="395536" y="1059582"/>
            <a:ext cx="835292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700"/>
              </a:spcAft>
              <a:buFont typeface="Wingdings" panose="05000000000000000000" pitchFamily="2" charset="2"/>
              <a:buChar char="q"/>
            </a:pPr>
            <a:r>
              <a:rPr lang="pt-BR" b="1" spc="-60" dirty="0">
                <a:ea typeface="Cambria" panose="02040503050406030204" pitchFamily="18" charset="0"/>
                <a:cs typeface="Arial" panose="020B0604020202020204" pitchFamily="34" charset="0"/>
              </a:rPr>
              <a:t>Bolonha (sec. XI), Paris (sec. XII): </a:t>
            </a:r>
            <a:r>
              <a:rPr lang="pt-BR" spc="-60" dirty="0">
                <a:ea typeface="Cambria" panose="02040503050406030204" pitchFamily="18" charset="0"/>
                <a:cs typeface="Arial" panose="020B0604020202020204" pitchFamily="34" charset="0"/>
              </a:rPr>
              <a:t>a Universidade foi criada na Idade Média exclusivamente para o </a:t>
            </a:r>
            <a:r>
              <a:rPr lang="pt-BR" b="1" spc="-60" dirty="0">
                <a:ea typeface="Cambria" panose="02040503050406030204" pitchFamily="18" charset="0"/>
                <a:cs typeface="Arial" panose="020B0604020202020204" pitchFamily="34" charset="0"/>
              </a:rPr>
              <a:t>Ensino</a:t>
            </a:r>
            <a:r>
              <a:rPr lang="pt-BR" spc="-60" dirty="0"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spcAft>
                <a:spcPts val="700"/>
              </a:spcAft>
              <a:buFont typeface="Wingdings" panose="05000000000000000000" pitchFamily="2" charset="2"/>
              <a:buChar char="q"/>
            </a:pPr>
            <a:r>
              <a:rPr lang="pt-BR" b="1" spc="-60" dirty="0">
                <a:ea typeface="Cambria" panose="02040503050406030204" pitchFamily="18" charset="0"/>
                <a:cs typeface="Arial" panose="020B0604020202020204" pitchFamily="34" charset="0"/>
              </a:rPr>
              <a:t>Prússia (sec. XIX): </a:t>
            </a:r>
            <a:r>
              <a:rPr lang="pt-BR" spc="-60" dirty="0">
                <a:ea typeface="Cambria" panose="02040503050406030204" pitchFamily="18" charset="0"/>
                <a:cs typeface="Arial" panose="020B0604020202020204" pitchFamily="34" charset="0"/>
              </a:rPr>
              <a:t>criação da Universidade de Berlim, por Wilhelm von Humboldt – </a:t>
            </a:r>
            <a:r>
              <a:rPr lang="pt-BR" b="1" spc="-60" dirty="0">
                <a:ea typeface="Cambria" panose="02040503050406030204" pitchFamily="18" charset="0"/>
                <a:cs typeface="Arial" panose="020B0604020202020204" pitchFamily="34" charset="0"/>
              </a:rPr>
              <a:t>Universidade de Pesquisa.</a:t>
            </a:r>
            <a:endParaRPr lang="pt-BR" spc="-60" dirty="0"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700"/>
              </a:spcAft>
              <a:buFont typeface="Wingdings" panose="05000000000000000000" pitchFamily="2" charset="2"/>
              <a:buChar char="q"/>
            </a:pPr>
            <a:r>
              <a:rPr lang="pt-BR" b="1" spc="-60" dirty="0">
                <a:ea typeface="Cambria" panose="02040503050406030204" pitchFamily="18" charset="0"/>
                <a:cs typeface="Arial" panose="020B0604020202020204" pitchFamily="34" charset="0"/>
              </a:rPr>
              <a:t>Inglaterra (sec. XIX): extensão universitária </a:t>
            </a:r>
            <a:r>
              <a:rPr lang="pt-BR" spc="-60" dirty="0">
                <a:ea typeface="Cambria" panose="02040503050406030204" pitchFamily="18" charset="0"/>
                <a:cs typeface="Arial" panose="020B0604020202020204" pitchFamily="34" charset="0"/>
              </a:rPr>
              <a:t>– basicamente palestras fora das Universidades (atividade extramuros) – docentes de Oxford e Cambridge.</a:t>
            </a:r>
            <a:endParaRPr lang="pt-BR" b="1" spc="-60" dirty="0"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700"/>
              </a:spcAft>
              <a:buFont typeface="Wingdings" panose="05000000000000000000" pitchFamily="2" charset="2"/>
              <a:buChar char="q"/>
            </a:pPr>
            <a:r>
              <a:rPr lang="pt-BR" b="1" spc="-60" dirty="0">
                <a:ea typeface="Cambria" panose="02040503050406030204" pitchFamily="18" charset="0"/>
                <a:cs typeface="Arial" panose="020B0604020202020204" pitchFamily="34" charset="0"/>
              </a:rPr>
              <a:t>Inglaterra (sec. XIX): envolvimento com demandas locais </a:t>
            </a:r>
            <a:r>
              <a:rPr lang="pt-BR" spc="-60" dirty="0">
                <a:ea typeface="Cambria" panose="02040503050406030204" pitchFamily="18" charset="0"/>
                <a:cs typeface="Arial" panose="020B0604020202020204" pitchFamily="34" charset="0"/>
              </a:rPr>
              <a:t>- Universidades Cívicas – criadas em cidades industriais - </a:t>
            </a:r>
            <a:r>
              <a:rPr lang="en-US" spc="-60" dirty="0">
                <a:ea typeface="Cambria" panose="02040503050406030204" pitchFamily="18" charset="0"/>
                <a:cs typeface="Arial" panose="020B0604020202020204" pitchFamily="34" charset="0"/>
              </a:rPr>
              <a:t>Manchester (1824), Sheffield (1828), Bristol (1876) e Liverpool (1881). </a:t>
            </a:r>
          </a:p>
          <a:p>
            <a:pPr marL="285750" indent="-285750" algn="just">
              <a:spcAft>
                <a:spcPts val="700"/>
              </a:spcAft>
              <a:buFont typeface="Wingdings" panose="05000000000000000000" pitchFamily="2" charset="2"/>
              <a:buChar char="q"/>
            </a:pPr>
            <a:r>
              <a:rPr lang="en-US" b="1" spc="-60" dirty="0" err="1">
                <a:ea typeface="Cambria" panose="02040503050406030204" pitchFamily="18" charset="0"/>
                <a:cs typeface="Arial" panose="020B0604020202020204" pitchFamily="34" charset="0"/>
              </a:rPr>
              <a:t>Estados</a:t>
            </a:r>
            <a:r>
              <a:rPr lang="en-US" b="1" spc="-60" dirty="0">
                <a:ea typeface="Cambria" panose="02040503050406030204" pitchFamily="18" charset="0"/>
                <a:cs typeface="Arial" panose="020B0604020202020204" pitchFamily="34" charset="0"/>
              </a:rPr>
              <a:t> Unidos (sec. XIX): </a:t>
            </a:r>
            <a:r>
              <a:rPr lang="en-US" b="1" i="1" spc="-60" dirty="0">
                <a:ea typeface="Cambria" panose="02040503050406030204" pitchFamily="18" charset="0"/>
                <a:cs typeface="Arial" panose="020B0604020202020204" pitchFamily="34" charset="0"/>
              </a:rPr>
              <a:t>Land Grant Colleges </a:t>
            </a:r>
            <a:r>
              <a:rPr lang="en-US" spc="-60" dirty="0">
                <a:ea typeface="Cambria" panose="02040503050406030204" pitchFamily="18" charset="0"/>
                <a:cs typeface="Arial" panose="020B0604020202020204" pitchFamily="34" charset="0"/>
              </a:rPr>
              <a:t>– </a:t>
            </a:r>
            <a:r>
              <a:rPr lang="en-US" spc="-60" dirty="0" err="1">
                <a:ea typeface="Cambria" panose="02040503050406030204" pitchFamily="18" charset="0"/>
                <a:cs typeface="Arial" panose="020B0604020202020204" pitchFamily="34" charset="0"/>
              </a:rPr>
              <a:t>demandas</a:t>
            </a:r>
            <a:r>
              <a:rPr lang="en-US" spc="-60" dirty="0"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pc="-60" dirty="0" err="1">
                <a:ea typeface="Cambria" panose="02040503050406030204" pitchFamily="18" charset="0"/>
                <a:cs typeface="Arial" panose="020B0604020202020204" pitchFamily="34" charset="0"/>
              </a:rPr>
              <a:t>locais</a:t>
            </a:r>
            <a:r>
              <a:rPr lang="en-US" spc="-60" dirty="0"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pc="-60" dirty="0" err="1">
                <a:ea typeface="Cambria" panose="02040503050406030204" pitchFamily="18" charset="0"/>
                <a:cs typeface="Arial" panose="020B0604020202020204" pitchFamily="34" charset="0"/>
              </a:rPr>
              <a:t>democratização</a:t>
            </a:r>
            <a:r>
              <a:rPr lang="en-US" spc="-60" dirty="0">
                <a:ea typeface="Cambria" panose="02040503050406030204" pitchFamily="18" charset="0"/>
                <a:cs typeface="Arial" panose="020B0604020202020204" pitchFamily="34" charset="0"/>
              </a:rPr>
              <a:t> do </a:t>
            </a:r>
            <a:r>
              <a:rPr lang="en-US" spc="-60" dirty="0" err="1">
                <a:ea typeface="Cambria" panose="02040503050406030204" pitchFamily="18" charset="0"/>
                <a:cs typeface="Arial" panose="020B0604020202020204" pitchFamily="34" charset="0"/>
              </a:rPr>
              <a:t>acesso</a:t>
            </a:r>
            <a:r>
              <a:rPr lang="en-US" spc="-60" dirty="0"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pc="-60" dirty="0" err="1">
                <a:ea typeface="Cambria" panose="02040503050406030204" pitchFamily="18" charset="0"/>
                <a:cs typeface="Arial" panose="020B0604020202020204" pitchFamily="34" charset="0"/>
              </a:rPr>
              <a:t>serviços</a:t>
            </a:r>
            <a:r>
              <a:rPr lang="en-US" spc="-60" dirty="0">
                <a:ea typeface="Cambria" panose="02040503050406030204" pitchFamily="18" charset="0"/>
                <a:cs typeface="Arial" panose="020B0604020202020204" pitchFamily="34" charset="0"/>
              </a:rPr>
              <a:t> de </a:t>
            </a:r>
            <a:r>
              <a:rPr lang="en-US" spc="-60" dirty="0" err="1">
                <a:ea typeface="Cambria" panose="02040503050406030204" pitchFamily="18" charset="0"/>
                <a:cs typeface="Arial" panose="020B0604020202020204" pitchFamily="34" charset="0"/>
              </a:rPr>
              <a:t>extensão</a:t>
            </a:r>
            <a:r>
              <a:rPr lang="en-US" spc="-60" dirty="0">
                <a:ea typeface="Cambria" panose="02040503050406030204" pitchFamily="18" charset="0"/>
                <a:cs typeface="Arial" panose="020B0604020202020204" pitchFamily="34" charset="0"/>
              </a:rPr>
              <a:t> rural – </a:t>
            </a:r>
            <a:r>
              <a:rPr lang="en-US" b="1" spc="-60" dirty="0" err="1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ensino</a:t>
            </a:r>
            <a:r>
              <a:rPr lang="en-US" b="1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b="1" spc="-60" dirty="0" err="1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pesquisa</a:t>
            </a:r>
            <a:r>
              <a:rPr lang="en-US" b="1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 e </a:t>
            </a:r>
            <a:r>
              <a:rPr lang="en-US" b="1" spc="-60" dirty="0" err="1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serviços</a:t>
            </a:r>
            <a:r>
              <a:rPr lang="en-US" b="1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  para o </a:t>
            </a:r>
            <a:r>
              <a:rPr lang="en-US" b="1" spc="-60" dirty="0" err="1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progresso</a:t>
            </a:r>
            <a:r>
              <a:rPr lang="en-US" b="1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 da </a:t>
            </a:r>
            <a:r>
              <a:rPr lang="en-US" b="1" spc="-60" dirty="0" err="1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Nação</a:t>
            </a:r>
            <a:r>
              <a:rPr lang="en-US" b="1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r">
              <a:spcBef>
                <a:spcPts val="900"/>
              </a:spcBef>
            </a:pPr>
            <a:r>
              <a:rPr lang="pt-BR" sz="1600" dirty="0" err="1"/>
              <a:t>Haskins</a:t>
            </a:r>
            <a:r>
              <a:rPr lang="pt-BR" sz="1600" dirty="0"/>
              <a:t> (2007); Gimenez (2017); Gimenez e </a:t>
            </a:r>
            <a:r>
              <a:rPr lang="pt-BR" sz="1600" dirty="0" err="1"/>
              <a:t>Bonacelli</a:t>
            </a:r>
            <a:r>
              <a:rPr lang="pt-BR" sz="1600" dirty="0"/>
              <a:t> (2018) 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pt-BR" b="1" spc="-60" dirty="0">
              <a:solidFill>
                <a:srgbClr val="C00000"/>
              </a:solidFill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pt-BR" b="1" spc="-60" dirty="0"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pt-BR" spc="-60" dirty="0"/>
          </a:p>
        </p:txBody>
      </p:sp>
    </p:spTree>
    <p:extLst>
      <p:ext uri="{BB962C8B-B14F-4D97-AF65-F5344CB8AC3E}">
        <p14:creationId xmlns:p14="http://schemas.microsoft.com/office/powerpoint/2010/main" val="3095632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10798" r="32618" b="29202"/>
          <a:stretch/>
        </p:blipFill>
        <p:spPr>
          <a:xfrm>
            <a:off x="214489" y="-1"/>
            <a:ext cx="1083733" cy="914401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84FB4DAC-D527-4D32-B168-0C4D65EDAB34}"/>
              </a:ext>
            </a:extLst>
          </p:cNvPr>
          <p:cNvSpPr/>
          <p:nvPr/>
        </p:nvSpPr>
        <p:spPr>
          <a:xfrm>
            <a:off x="3347864" y="411510"/>
            <a:ext cx="5328592" cy="4909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700"/>
              </a:spcAft>
              <a:buFont typeface="Wingdings" panose="05000000000000000000" pitchFamily="2" charset="2"/>
              <a:buChar char="q"/>
            </a:pPr>
            <a:r>
              <a:rPr lang="pt-BR" sz="1700" b="1" spc="-60" dirty="0">
                <a:ea typeface="Cambria" panose="02040503050406030204" pitchFamily="18" charset="0"/>
                <a:cs typeface="Arial" panose="020B0604020202020204" pitchFamily="34" charset="0"/>
              </a:rPr>
              <a:t>Estados Unidos (sec. XX): </a:t>
            </a:r>
            <a:r>
              <a:rPr lang="pt-BR" sz="1700" spc="-60" dirty="0">
                <a:ea typeface="Cambria" panose="02040503050406030204" pitchFamily="18" charset="0"/>
                <a:cs typeface="Arial" panose="020B0604020202020204" pitchFamily="34" charset="0"/>
              </a:rPr>
              <a:t>Universidade envolvida com empreendedorismo, patenteamento, parques tecnológicos, incubação </a:t>
            </a:r>
            <a:r>
              <a:rPr lang="pt-BR" sz="1700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– </a:t>
            </a:r>
            <a:r>
              <a:rPr lang="pt-BR" sz="1700" b="1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indutora das relações com setor produtivo e governo.</a:t>
            </a:r>
          </a:p>
          <a:p>
            <a:pPr marL="271463" indent="-271463" algn="just">
              <a:spcAft>
                <a:spcPts val="700"/>
              </a:spcAft>
              <a:buFont typeface="Wingdings" panose="05000000000000000000" pitchFamily="2" charset="2"/>
              <a:buChar char="q"/>
            </a:pPr>
            <a:r>
              <a:rPr lang="pt-BR" sz="1700" b="1" spc="-60" dirty="0">
                <a:ea typeface="Cambria" panose="02040503050406030204" pitchFamily="18" charset="0"/>
                <a:cs typeface="Arial" panose="020B0604020202020204" pitchFamily="34" charset="0"/>
              </a:rPr>
              <a:t>Conflitos na academia: </a:t>
            </a:r>
            <a:r>
              <a:rPr lang="pt-BR" sz="1700" spc="-60" dirty="0">
                <a:ea typeface="Cambria" panose="02040503050406030204" pitchFamily="18" charset="0"/>
                <a:cs typeface="Arial" panose="020B0604020202020204" pitchFamily="34" charset="0"/>
              </a:rPr>
              <a:t>pressões por comercialização poderiam levar ao utilitarismo, à adoção de uma lógica de mercado (Florida, 1999).</a:t>
            </a:r>
          </a:p>
          <a:p>
            <a:pPr marL="271463" indent="-271463" algn="just">
              <a:spcAft>
                <a:spcPts val="700"/>
              </a:spcAft>
              <a:buFont typeface="Wingdings" panose="05000000000000000000" pitchFamily="2" charset="2"/>
              <a:buChar char="q"/>
            </a:pPr>
            <a:r>
              <a:rPr lang="pt-BR" sz="1700" spc="-60" dirty="0">
                <a:ea typeface="Cambria" panose="02040503050406030204" pitchFamily="18" charset="0"/>
                <a:cs typeface="Arial" panose="020B0604020202020204" pitchFamily="34" charset="0"/>
              </a:rPr>
              <a:t>Inúmeras transformações na relação do ensino superior com a sociedade – novas demandas, novas cobranças </a:t>
            </a:r>
            <a:r>
              <a:rPr lang="pt-BR" sz="1700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- </a:t>
            </a:r>
            <a:r>
              <a:rPr lang="pt-BR" sz="1700" b="1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a</a:t>
            </a:r>
            <a:r>
              <a:rPr lang="pt-BR" b="1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 ciência não é um empreendimento isolado.</a:t>
            </a:r>
            <a:endParaRPr lang="pt-BR" sz="1700" spc="-60" dirty="0">
              <a:solidFill>
                <a:schemeClr val="tx2">
                  <a:lumMod val="50000"/>
                </a:schemeClr>
              </a:solidFill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557213" indent="-285750" algn="just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pt-BR" sz="1600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Necessidade de um novo pacto ou contrato social entre a ciência acadêmica e a sociedade (</a:t>
            </a:r>
            <a:r>
              <a:rPr lang="pt-BR" sz="1600" spc="-60" dirty="0" err="1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Maassen</a:t>
            </a:r>
            <a:r>
              <a:rPr lang="pt-BR" sz="1600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, 2014)</a:t>
            </a:r>
          </a:p>
          <a:p>
            <a:pPr marL="557213" indent="-285750" algn="just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pt-BR" sz="1600" b="1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Escassez de recursos </a:t>
            </a:r>
            <a:r>
              <a:rPr lang="pt-BR" sz="1600" b="1" i="1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vs.</a:t>
            </a:r>
            <a:r>
              <a:rPr lang="pt-BR" sz="1600" b="1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 legitimação</a:t>
            </a:r>
            <a:r>
              <a:rPr lang="pt-BR" sz="1600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 – promessas de contribuições ao desenvolvimento econômico, social, cultural (</a:t>
            </a:r>
            <a:r>
              <a:rPr lang="pt-BR" sz="1600" dirty="0" err="1">
                <a:solidFill>
                  <a:schemeClr val="tx2">
                    <a:lumMod val="50000"/>
                  </a:schemeClr>
                </a:solidFill>
              </a:rPr>
              <a:t>Hessels</a:t>
            </a:r>
            <a:r>
              <a:rPr lang="pt-BR" sz="1600" dirty="0">
                <a:solidFill>
                  <a:schemeClr val="tx2">
                    <a:lumMod val="50000"/>
                  </a:schemeClr>
                </a:solidFill>
              </a:rPr>
              <a:t>; Van Lente; </a:t>
            </a:r>
            <a:r>
              <a:rPr lang="pt-BR" sz="1600" dirty="0" err="1">
                <a:solidFill>
                  <a:schemeClr val="tx2">
                    <a:lumMod val="50000"/>
                  </a:schemeClr>
                </a:solidFill>
              </a:rPr>
              <a:t>Smits</a:t>
            </a:r>
            <a:r>
              <a:rPr lang="pt-BR" sz="1600" dirty="0">
                <a:solidFill>
                  <a:schemeClr val="tx2">
                    <a:lumMod val="50000"/>
                  </a:schemeClr>
                </a:solidFill>
              </a:rPr>
              <a:t>, 2009). </a:t>
            </a:r>
            <a:endParaRPr lang="pt-BR" sz="1600" spc="-60" dirty="0">
              <a:solidFill>
                <a:schemeClr val="tx2">
                  <a:lumMod val="50000"/>
                </a:schemeClr>
              </a:solidFill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271463" algn="ctr">
              <a:spcBef>
                <a:spcPts val="600"/>
              </a:spcBef>
            </a:pPr>
            <a:r>
              <a:rPr lang="pt-BR" sz="1600" b="1" spc="-60" dirty="0">
                <a:solidFill>
                  <a:schemeClr val="tx2">
                    <a:lumMod val="50000"/>
                  </a:schemeClr>
                </a:solidFill>
                <a:ea typeface="Cambria" panose="02040503050406030204" pitchFamily="18" charset="0"/>
                <a:cs typeface="Arial" panose="020B0604020202020204" pitchFamily="34" charset="0"/>
              </a:rPr>
              <a:t>Apoio do seu financiador: SOCIEDADE</a:t>
            </a:r>
          </a:p>
          <a:p>
            <a:pPr marL="271462" algn="just">
              <a:spcAft>
                <a:spcPts val="1200"/>
              </a:spcAft>
            </a:pPr>
            <a:endParaRPr lang="pt-BR" sz="1500" spc="-60" dirty="0">
              <a:solidFill>
                <a:srgbClr val="002060"/>
              </a:solidFill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2F63C2DB-0F68-4F3B-B61A-BAC406CC3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1506438"/>
            <a:ext cx="2088232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pt-BR" altLang="pt-BR" sz="1500" b="1" dirty="0">
                <a:solidFill>
                  <a:srgbClr val="002060"/>
                </a:solidFill>
                <a:latin typeface="+mj-lt"/>
                <a:cs typeface="Calibri" panose="020F0502020204030204" pitchFamily="34" charset="0"/>
              </a:rPr>
              <a:t> </a:t>
            </a:r>
            <a:endParaRPr lang="pt-BR" altLang="pt-BR" sz="15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1" name="Seta: para Baixo 20">
            <a:extLst>
              <a:ext uri="{FF2B5EF4-FFF2-40B4-BE49-F238E27FC236}">
                <a16:creationId xmlns:a16="http://schemas.microsoft.com/office/drawing/2014/main" id="{44CCA165-2BCC-4619-AAEF-229993EE9497}"/>
              </a:ext>
            </a:extLst>
          </p:cNvPr>
          <p:cNvSpPr/>
          <p:nvPr/>
        </p:nvSpPr>
        <p:spPr>
          <a:xfrm rot="3579934">
            <a:off x="2713689" y="1003967"/>
            <a:ext cx="515935" cy="619841"/>
          </a:xfrm>
          <a:prstGeom prst="downArrow">
            <a:avLst>
              <a:gd name="adj1" fmla="val 50000"/>
              <a:gd name="adj2" fmla="val 49303"/>
            </a:avLst>
          </a:prstGeom>
          <a:solidFill>
            <a:schemeClr val="tx2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A44B09E7-43BB-440E-925E-5CEF5494FC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563638"/>
            <a:ext cx="3155648" cy="321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79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10798" r="32618" b="29202"/>
          <a:stretch/>
        </p:blipFill>
        <p:spPr>
          <a:xfrm>
            <a:off x="214489" y="-1"/>
            <a:ext cx="1083733" cy="914401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56CB68B6-6823-4B7E-8576-1714B0F16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411510"/>
            <a:ext cx="6626484" cy="857250"/>
          </a:xfrm>
        </p:spPr>
        <p:txBody>
          <a:bodyPr>
            <a:normAutofit/>
          </a:bodyPr>
          <a:lstStyle/>
          <a:p>
            <a:r>
              <a:rPr lang="pt-BR" sz="2800" b="1" dirty="0"/>
              <a:t>	</a:t>
            </a:r>
            <a:endParaRPr lang="en-GB" sz="2800" b="1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7426173-E322-42ED-988B-5CEC7020DE8A}"/>
              </a:ext>
            </a:extLst>
          </p:cNvPr>
          <p:cNvSpPr txBox="1">
            <a:spLocks/>
          </p:cNvSpPr>
          <p:nvPr/>
        </p:nvSpPr>
        <p:spPr>
          <a:xfrm>
            <a:off x="1547664" y="273757"/>
            <a:ext cx="662648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dirty="0"/>
              <a:t>Resultados e Discussões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706F11A7-E09B-48FA-8C53-676279FDF8E0}"/>
              </a:ext>
            </a:extLst>
          </p:cNvPr>
          <p:cNvSpPr/>
          <p:nvPr/>
        </p:nvSpPr>
        <p:spPr>
          <a:xfrm>
            <a:off x="467544" y="1347614"/>
            <a:ext cx="8208912" cy="4909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b="1" spc="-50" dirty="0" err="1">
                <a:ea typeface="Cambria" panose="02040503050406030204" pitchFamily="18" charset="0"/>
                <a:cs typeface="Arial" panose="020B0604020202020204" pitchFamily="34" charset="0"/>
              </a:rPr>
              <a:t>Participantes</a:t>
            </a:r>
            <a:r>
              <a:rPr lang="en-US" b="1" spc="-50" dirty="0">
                <a:ea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pt-BR" spc="-50" dirty="0">
                <a:ea typeface="Cambria" panose="02040503050406030204" pitchFamily="18" charset="0"/>
                <a:cs typeface="Arial" panose="020B0604020202020204" pitchFamily="34" charset="0"/>
              </a:rPr>
              <a:t>22 docentes da Unicamp  - 12 da Faculdade de Educação (FE) e 10 da Faculdade de Engenharia Elétrica e Computação (FEEC).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700" spc="-50" dirty="0">
                <a:ea typeface="Cambria" panose="02040503050406030204" pitchFamily="18" charset="0"/>
                <a:cs typeface="Arial" panose="020B0604020202020204" pitchFamily="34" charset="0"/>
              </a:rPr>
              <a:t>Todos os docentes atuam em regime de dedicação exclusiva e a média total do tempo de atuação na Unicamp foi de </a:t>
            </a:r>
            <a:r>
              <a:rPr lang="pt-BR" sz="1700" b="1" spc="-50" dirty="0">
                <a:ea typeface="Cambria" panose="02040503050406030204" pitchFamily="18" charset="0"/>
                <a:cs typeface="Arial" panose="020B0604020202020204" pitchFamily="34" charset="0"/>
              </a:rPr>
              <a:t>19 anos </a:t>
            </a:r>
            <a:r>
              <a:rPr lang="pt-BR" sz="1700" spc="-50" dirty="0">
                <a:ea typeface="Cambria" panose="02040503050406030204" pitchFamily="18" charset="0"/>
                <a:cs typeface="Arial" panose="020B0604020202020204" pitchFamily="34" charset="0"/>
              </a:rPr>
              <a:t>para a FEEC e de </a:t>
            </a:r>
            <a:r>
              <a:rPr lang="pt-BR" sz="1700" b="1" spc="-50" dirty="0">
                <a:ea typeface="Cambria" panose="02040503050406030204" pitchFamily="18" charset="0"/>
                <a:cs typeface="Arial" panose="020B0604020202020204" pitchFamily="34" charset="0"/>
              </a:rPr>
              <a:t>21 anos </a:t>
            </a:r>
            <a:r>
              <a:rPr lang="pt-BR" sz="1700" spc="-50" dirty="0">
                <a:ea typeface="Cambria" panose="02040503050406030204" pitchFamily="18" charset="0"/>
                <a:cs typeface="Arial" panose="020B0604020202020204" pitchFamily="34" charset="0"/>
              </a:rPr>
              <a:t>para a FE.</a:t>
            </a:r>
          </a:p>
          <a:p>
            <a:pPr marL="285750" indent="-285750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b="1" spc="-50" dirty="0">
                <a:ea typeface="Cambria" panose="02040503050406030204" pitchFamily="18" charset="0"/>
                <a:cs typeface="Arial" panose="020B0604020202020204" pitchFamily="34" charset="0"/>
              </a:rPr>
              <a:t>Metodologia: </a:t>
            </a:r>
            <a:r>
              <a:rPr lang="pt-BR" spc="-50" dirty="0">
                <a:ea typeface="Cambria" panose="02040503050406030204" pitchFamily="18" charset="0"/>
                <a:cs typeface="Arial" panose="020B0604020202020204" pitchFamily="34" charset="0"/>
              </a:rPr>
              <a:t>entrevistas semiestruturadas, Escala </a:t>
            </a:r>
            <a:r>
              <a:rPr lang="pt-BR" spc="-50" dirty="0" err="1">
                <a:ea typeface="Cambria" panose="02040503050406030204" pitchFamily="18" charset="0"/>
                <a:cs typeface="Arial" panose="020B0604020202020204" pitchFamily="34" charset="0"/>
              </a:rPr>
              <a:t>Likert</a:t>
            </a:r>
            <a:r>
              <a:rPr lang="pt-BR" spc="-50" dirty="0"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pc="-50" dirty="0">
                <a:ea typeface="Cambria" panose="02040503050406030204" pitchFamily="18" charset="0"/>
                <a:cs typeface="Arial" panose="020B0604020202020204" pitchFamily="34" charset="0"/>
              </a:rPr>
              <a:t>software </a:t>
            </a:r>
            <a:r>
              <a:rPr lang="en-US" i="1" spc="-50" dirty="0">
                <a:ea typeface="Cambria" panose="02040503050406030204" pitchFamily="18" charset="0"/>
                <a:cs typeface="Arial" panose="020B0604020202020204" pitchFamily="34" charset="0"/>
              </a:rPr>
              <a:t>Statistical Package for the Social Sciences.</a:t>
            </a:r>
          </a:p>
          <a:p>
            <a:pPr marL="285750" indent="-285750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BR" b="1" spc="-50" dirty="0">
                <a:ea typeface="Cambria" panose="02040503050406030204" pitchFamily="18" charset="0"/>
                <a:cs typeface="Arial" panose="020B0604020202020204" pitchFamily="34" charset="0"/>
              </a:rPr>
              <a:t>Relação da Unicamp com a Sociedade  - dimensões avaliadas:</a:t>
            </a:r>
          </a:p>
          <a:p>
            <a:pPr marL="285750" indent="-14288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b="1" spc="-50" dirty="0">
                <a:ea typeface="Cambria" panose="02040503050406030204" pitchFamily="18" charset="0"/>
                <a:cs typeface="Arial" panose="020B0604020202020204" pitchFamily="34" charset="0"/>
              </a:rPr>
              <a:t> b</a:t>
            </a:r>
            <a:r>
              <a:rPr lang="pt-BR" sz="1700" b="1" spc="-50" dirty="0">
                <a:ea typeface="Cambria" panose="02040503050406030204" pitchFamily="18" charset="0"/>
                <a:cs typeface="Arial" panose="020B0604020202020204" pitchFamily="34" charset="0"/>
              </a:rPr>
              <a:t>enefícios (vantagens</a:t>
            </a:r>
            <a:r>
              <a:rPr lang="pt-BR" sz="1700" spc="-50" dirty="0">
                <a:ea typeface="Cambria" panose="02040503050406030204" pitchFamily="18" charset="0"/>
                <a:cs typeface="Arial" panose="020B0604020202020204" pitchFamily="34" charset="0"/>
              </a:rPr>
              <a:t>): 1) circulação e intercâmbio e recursos humanos (RH); 2) aprimoramento científico; e 3) contribuições para a pesquisa (rotinas);</a:t>
            </a:r>
          </a:p>
          <a:p>
            <a:pPr marL="285750" indent="-14288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700" spc="-50" dirty="0"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pt-BR" sz="1700" b="1" spc="-50" dirty="0">
                <a:ea typeface="Cambria" panose="02040503050406030204" pitchFamily="18" charset="0"/>
                <a:cs typeface="Arial" panose="020B0604020202020204" pitchFamily="34" charset="0"/>
              </a:rPr>
              <a:t>desvantagens relacionadas com a prática de convênios.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US" i="1" spc="-50" dirty="0"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US" spc="-50" dirty="0"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pt-BR" spc="-50" dirty="0"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pt-BR" spc="-50" dirty="0"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19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10798" r="32618" b="29202"/>
          <a:stretch/>
        </p:blipFill>
        <p:spPr>
          <a:xfrm>
            <a:off x="214489" y="-1"/>
            <a:ext cx="1083733" cy="914401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56CB68B6-6823-4B7E-8576-1714B0F16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411510"/>
            <a:ext cx="6626484" cy="857250"/>
          </a:xfrm>
        </p:spPr>
        <p:txBody>
          <a:bodyPr>
            <a:normAutofit/>
          </a:bodyPr>
          <a:lstStyle/>
          <a:p>
            <a:r>
              <a:rPr lang="pt-BR" sz="2800" b="1" dirty="0"/>
              <a:t>	</a:t>
            </a:r>
            <a:endParaRPr lang="en-GB" sz="2800" b="1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7426173-E322-42ED-988B-5CEC7020DE8A}"/>
              </a:ext>
            </a:extLst>
          </p:cNvPr>
          <p:cNvSpPr txBox="1">
            <a:spLocks/>
          </p:cNvSpPr>
          <p:nvPr/>
        </p:nvSpPr>
        <p:spPr>
          <a:xfrm>
            <a:off x="1475656" y="260648"/>
            <a:ext cx="662648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spc="-50" dirty="0">
                <a:ea typeface="Cambria" panose="02040503050406030204" pitchFamily="18" charset="0"/>
                <a:cs typeface="Arial" panose="020B0604020202020204" pitchFamily="34" charset="0"/>
              </a:rPr>
              <a:t>Relação Unicamp-Sociedade: benefícios</a:t>
            </a:r>
            <a:endParaRPr lang="pt-BR" sz="2800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250503"/>
              </p:ext>
            </p:extLst>
          </p:nvPr>
        </p:nvGraphicFramePr>
        <p:xfrm>
          <a:off x="683568" y="1419622"/>
          <a:ext cx="7848873" cy="3285704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484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8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57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t-BR" sz="2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500" spc="-5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Circulação Intercâmbio e Recursos Humanos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5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t-BR" sz="2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604859"/>
                  </a:ext>
                </a:extLst>
              </a:tr>
              <a:tr h="34403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1º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Da Unicamp para o usuário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3,73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038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b="1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2º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Estudante de Doutorado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t-BR" sz="1600" b="1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3,73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038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b="1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3º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Estudante de Mestrado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t-BR" sz="1600" b="1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3,36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038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b="1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4º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Rede informal de relacionamento 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3,36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038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b="1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5º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Estudante de Pós-Doutorado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t-BR" sz="1600" b="1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3,00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038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b="1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6º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Do usuário para Unicamp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2,68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038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b="1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7º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Estudante de Graduação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2,64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038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8º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Atração de alunos mais qualificados e com maior potencial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2,64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3185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10798" r="32618" b="29202"/>
          <a:stretch/>
        </p:blipFill>
        <p:spPr>
          <a:xfrm>
            <a:off x="214489" y="-1"/>
            <a:ext cx="1083733" cy="914401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56CB68B6-6823-4B7E-8576-1714B0F16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411510"/>
            <a:ext cx="6626484" cy="857250"/>
          </a:xfrm>
        </p:spPr>
        <p:txBody>
          <a:bodyPr>
            <a:normAutofit/>
          </a:bodyPr>
          <a:lstStyle/>
          <a:p>
            <a:r>
              <a:rPr lang="pt-BR" sz="2800" b="1" dirty="0"/>
              <a:t>	</a:t>
            </a:r>
            <a:endParaRPr lang="en-GB" sz="2800" b="1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218936"/>
              </p:ext>
            </p:extLst>
          </p:nvPr>
        </p:nvGraphicFramePr>
        <p:xfrm>
          <a:off x="827584" y="1419622"/>
          <a:ext cx="7704856" cy="2966784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440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47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t-BR" sz="20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Aprimoramento Científico </a:t>
                      </a:r>
                      <a:endParaRPr lang="pt-BR" sz="2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1º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Acesso a novos dados de pesquisa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3,64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9341502"/>
                  </a:ext>
                </a:extLst>
              </a:tr>
              <a:tr h="370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2º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Novos temas de pesquisa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3,55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3º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Acesso a novos resultados de pesquisa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3,45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4º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Acesso a novo conhecimento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3,36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5º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Acesso a novas técnicas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3,05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6º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Acesso a novos métodos de pesquisa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3,00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7º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Acesso a novos instrumentos de pesquisa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3,00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itle 3">
            <a:extLst>
              <a:ext uri="{FF2B5EF4-FFF2-40B4-BE49-F238E27FC236}">
                <a16:creationId xmlns:a16="http://schemas.microsoft.com/office/drawing/2014/main" id="{57426173-E322-42ED-988B-5CEC7020DE8A}"/>
              </a:ext>
            </a:extLst>
          </p:cNvPr>
          <p:cNvSpPr txBox="1">
            <a:spLocks/>
          </p:cNvSpPr>
          <p:nvPr/>
        </p:nvSpPr>
        <p:spPr>
          <a:xfrm>
            <a:off x="1475656" y="260648"/>
            <a:ext cx="662648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spc="-50" dirty="0">
                <a:ea typeface="Cambria" panose="02040503050406030204" pitchFamily="18" charset="0"/>
                <a:cs typeface="Arial" panose="020B0604020202020204" pitchFamily="34" charset="0"/>
              </a:rPr>
              <a:t>Relação Unicamp-Sociedade: benefícios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1514484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10798" r="32618" b="29202"/>
          <a:stretch/>
        </p:blipFill>
        <p:spPr>
          <a:xfrm>
            <a:off x="467544" y="267494"/>
            <a:ext cx="1083733" cy="914401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57426173-E322-42ED-988B-5CEC7020DE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9552" y="41151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spc="-50" dirty="0">
                <a:ea typeface="Cambria" panose="02040503050406030204" pitchFamily="18" charset="0"/>
                <a:cs typeface="Arial" panose="020B0604020202020204" pitchFamily="34" charset="0"/>
              </a:rPr>
              <a:t>Relação Unicamp-Sociedade: benefícios</a:t>
            </a:r>
            <a:endParaRPr lang="pt-BR" sz="2800" b="1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213347"/>
              </p:ext>
            </p:extLst>
          </p:nvPr>
        </p:nvGraphicFramePr>
        <p:xfrm>
          <a:off x="899592" y="1707654"/>
          <a:ext cx="7344816" cy="280831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3859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675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1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2962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300" spc="-5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Rotinas de Pesquisa</a:t>
                      </a:r>
                      <a:endParaRPr lang="pt-BR" sz="2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1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1º</a:t>
                      </a:r>
                      <a:endParaRPr lang="pt-BR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Publicações e copublicações</a:t>
                      </a:r>
                      <a:endParaRPr lang="pt-BR" sz="1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3,18</a:t>
                      </a:r>
                      <a:endParaRPr lang="pt-BR" sz="18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1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2º</a:t>
                      </a:r>
                      <a:endParaRPr lang="pt-BR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Pesquisa colaborativa</a:t>
                      </a:r>
                      <a:endParaRPr lang="pt-BR" sz="18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3,00</a:t>
                      </a:r>
                      <a:endParaRPr lang="pt-BR" sz="18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1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3º</a:t>
                      </a:r>
                      <a:endParaRPr lang="pt-BR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Prestígio e status para o docente</a:t>
                      </a:r>
                      <a:endParaRPr lang="pt-BR" sz="1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2,70</a:t>
                      </a:r>
                      <a:endParaRPr lang="pt-BR" sz="18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1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4º</a:t>
                      </a:r>
                      <a:endParaRPr lang="pt-BR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Liberdade e autonomia do tema de pesquisa</a:t>
                      </a:r>
                      <a:endParaRPr lang="pt-BR" sz="18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2,41</a:t>
                      </a:r>
                      <a:endParaRPr lang="pt-BR" sz="18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81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4º</a:t>
                      </a:r>
                      <a:endParaRPr lang="pt-BR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Desburocratização e rapidez administrativa</a:t>
                      </a:r>
                      <a:endParaRPr lang="pt-BR" sz="1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2,41</a:t>
                      </a:r>
                      <a:endParaRPr lang="pt-BR" sz="18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81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5º</a:t>
                      </a:r>
                      <a:endParaRPr lang="pt-BR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Criação de spin-off</a:t>
                      </a:r>
                      <a:endParaRPr lang="pt-BR" sz="18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1,45</a:t>
                      </a:r>
                      <a:endParaRPr lang="pt-BR" sz="18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1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6º</a:t>
                      </a:r>
                      <a:endParaRPr lang="pt-BR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Patenteamento e copatenteamentos</a:t>
                      </a:r>
                      <a:endParaRPr lang="pt-BR" sz="18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1,32</a:t>
                      </a:r>
                      <a:endParaRPr lang="pt-BR" sz="18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1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7º</a:t>
                      </a:r>
                      <a:endParaRPr lang="pt-BR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Licenciamento</a:t>
                      </a:r>
                      <a:endParaRPr lang="pt-BR" sz="1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1,09</a:t>
                      </a:r>
                      <a:endParaRPr lang="pt-BR" sz="18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6904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279286"/>
              </p:ext>
            </p:extLst>
          </p:nvPr>
        </p:nvGraphicFramePr>
        <p:xfrm>
          <a:off x="467544" y="1203598"/>
          <a:ext cx="8136903" cy="345445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615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53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1748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500" spc="-5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Relevância média das desvantagens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t-BR" sz="5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1º</a:t>
                      </a:r>
                      <a:endParaRPr lang="pt-BR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Criação de estrutura paralela à existente na universidade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2,50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4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2º</a:t>
                      </a:r>
                      <a:endParaRPr lang="pt-BR" sz="1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Competição entre professores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1,91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7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3º</a:t>
                      </a:r>
                      <a:endParaRPr lang="pt-BR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Preferência por atividades de pesquisa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1,86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5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4º</a:t>
                      </a:r>
                      <a:endParaRPr lang="pt-BR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Preterimento das atividades de ensino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1,86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17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5º</a:t>
                      </a:r>
                      <a:endParaRPr lang="pt-BR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Competição entre departamentos por recursos financeiros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1,86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7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6º</a:t>
                      </a:r>
                      <a:endParaRPr lang="pt-BR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Conflito de interesses entre público e privado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1,86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17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7º</a:t>
                      </a:r>
                      <a:endParaRPr lang="pt-BR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Utilização do espaço público para outros fins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1,77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17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8º</a:t>
                      </a:r>
                      <a:endParaRPr lang="pt-BR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Desvio dos fins da universidade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1,68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17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9º</a:t>
                      </a:r>
                      <a:endParaRPr lang="pt-BR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Conhecimento orientado para fins privados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1,50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17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10º</a:t>
                      </a:r>
                      <a:endParaRPr lang="pt-BR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Perda da autonomia do conhecimento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1,41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17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11º</a:t>
                      </a:r>
                      <a:endParaRPr lang="pt-BR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Valorização da pesquisa "aplicada"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1,18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17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12º</a:t>
                      </a:r>
                      <a:endParaRPr lang="pt-BR" sz="16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spc="-5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Desvalorização da pesquisa "pura"</a:t>
                      </a:r>
                      <a:endParaRPr lang="pt-BR" sz="16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spc="-5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1,09</a:t>
                      </a:r>
                      <a:endParaRPr lang="pt-BR" sz="16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C8DF2C85-DFA4-48E4-A2F1-5A5B53F9B5A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spc="-50" dirty="0">
                <a:ea typeface="Cambria" panose="02040503050406030204" pitchFamily="18" charset="0"/>
                <a:cs typeface="Arial" panose="020B0604020202020204" pitchFamily="34" charset="0"/>
              </a:rPr>
              <a:t>      Relação Unicamp-Sociedade: desvantagens</a:t>
            </a:r>
            <a:endParaRPr lang="pt-BR" sz="2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00" t="10798" r="32618" b="29202"/>
          <a:stretch/>
        </p:blipFill>
        <p:spPr>
          <a:xfrm>
            <a:off x="27608" y="0"/>
            <a:ext cx="1083733" cy="91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040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1549</Words>
  <Application>Microsoft Office PowerPoint</Application>
  <PresentationFormat>Apresentação na tela (16:9)</PresentationFormat>
  <Paragraphs>184</Paragraphs>
  <Slides>12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</vt:lpstr>
      <vt:lpstr>Wingdings</vt:lpstr>
      <vt:lpstr>Office Theme</vt:lpstr>
      <vt:lpstr>A realização dE CONVÊNIOS PARA FINS DE INOVAÇÃO:  IMPACTOS PARA A UNIVERSIDADE SEGUNDO O PONTO DE VISTA DOS DOCENTES</vt:lpstr>
      <vt:lpstr>Introdução</vt:lpstr>
      <vt:lpstr>Universidade e Sociedade: missões e interações</vt:lpstr>
      <vt:lpstr>Apresentação do PowerPoint</vt:lpstr>
      <vt:lpstr> </vt:lpstr>
      <vt:lpstr> </vt:lpstr>
      <vt:lpstr> </vt:lpstr>
      <vt:lpstr>Relação Unicamp-Sociedade: benefícios</vt:lpstr>
      <vt:lpstr>      Relação Unicamp-Sociedade: desvantagens</vt:lpstr>
      <vt:lpstr> 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</dc:creator>
  <cp:lastModifiedBy>Aninha Gimenez</cp:lastModifiedBy>
  <cp:revision>68</cp:revision>
  <dcterms:created xsi:type="dcterms:W3CDTF">2018-10-05T23:14:10Z</dcterms:created>
  <dcterms:modified xsi:type="dcterms:W3CDTF">2018-10-11T18:32:27Z</dcterms:modified>
</cp:coreProperties>
</file>