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70" y="-3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684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18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380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913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64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57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47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85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99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9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417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BB49-FBF5-4059-ADC2-06FD5C4F09D6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215A-9223-4FC2-B7D7-07651BCE94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33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187624" y="123477"/>
            <a:ext cx="7956376" cy="720081"/>
          </a:xfrm>
        </p:spPr>
        <p:txBody>
          <a:bodyPr>
            <a:normAutofit fontScale="90000"/>
          </a:bodyPr>
          <a:lstStyle/>
          <a:p>
            <a:r>
              <a:rPr lang="pt-BR" sz="4900" b="1" cap="small" dirty="0" smtClean="0"/>
              <a:t/>
            </a:r>
            <a:br>
              <a:rPr lang="pt-BR" sz="4900" b="1" cap="small" dirty="0" smtClean="0"/>
            </a:br>
            <a:r>
              <a:rPr lang="pt-BR" b="1" cap="small" dirty="0" smtClean="0">
                <a:solidFill>
                  <a:srgbClr val="00B050"/>
                </a:solidFill>
              </a:rPr>
              <a:t>Nutrição </a:t>
            </a:r>
            <a:r>
              <a:rPr lang="pt-BR" b="1" cap="small" dirty="0">
                <a:solidFill>
                  <a:srgbClr val="00B050"/>
                </a:solidFill>
              </a:rPr>
              <a:t>ambiental: </a:t>
            </a:r>
            <a:r>
              <a:rPr lang="pt-BR" cap="small" dirty="0"/>
              <a:t>uma nova área </a:t>
            </a:r>
            <a:r>
              <a:rPr lang="pt-BR" cap="small" dirty="0" smtClean="0"/>
              <a:t/>
            </a:r>
            <a:br>
              <a:rPr lang="pt-BR" cap="small" dirty="0" smtClean="0"/>
            </a:br>
            <a:r>
              <a:rPr lang="pt-BR" cap="small" dirty="0" smtClean="0"/>
              <a:t>de </a:t>
            </a:r>
            <a:r>
              <a:rPr lang="pt-BR" cap="small" dirty="0"/>
              <a:t>pesquisa e inovação responsáveis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20030" y="1563638"/>
            <a:ext cx="4623978" cy="36017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b="1" dirty="0" smtClean="0">
                <a:solidFill>
                  <a:srgbClr val="00B050"/>
                </a:solidFill>
              </a:rPr>
              <a:t>1 INTRODUÇÃO: </a:t>
            </a:r>
            <a:r>
              <a:rPr lang="pt-BR" sz="1800" dirty="0" smtClean="0"/>
              <a:t>Uma </a:t>
            </a:r>
            <a:r>
              <a:rPr lang="pt-BR" sz="1800" dirty="0"/>
              <a:t>nova perspectiva de pesquisa e prática se abre entre duas ciências: nutrição e meio ambiente. Como resultado dessa integração surge a disciplina nutrição ambiental, como campo da saúde pública, a qual procura abordar </a:t>
            </a:r>
            <a:r>
              <a:rPr lang="pt-BR" sz="1800" dirty="0" smtClean="0"/>
              <a:t>a </a:t>
            </a:r>
            <a:r>
              <a:rPr lang="pt-BR" sz="1800" dirty="0"/>
              <a:t>sustentabilidade dos sistemas </a:t>
            </a:r>
            <a:r>
              <a:rPr lang="pt-BR" sz="1800" dirty="0" smtClean="0"/>
              <a:t>alimentares. </a:t>
            </a:r>
          </a:p>
          <a:p>
            <a:pPr marL="0" indent="0" algn="just">
              <a:buNone/>
            </a:pPr>
            <a:r>
              <a:rPr lang="pt-BR" sz="1800" b="1" dirty="0" smtClean="0">
                <a:solidFill>
                  <a:srgbClr val="00B050"/>
                </a:solidFill>
              </a:rPr>
              <a:t>2 MODELO DE NUTRIÇÃO AMBIENTAL:</a:t>
            </a:r>
            <a:r>
              <a:rPr lang="pt-BR" sz="1800" dirty="0" smtClean="0">
                <a:solidFill>
                  <a:srgbClr val="00B050"/>
                </a:solidFill>
              </a:rPr>
              <a:t> </a:t>
            </a:r>
            <a:r>
              <a:rPr lang="pt-BR" sz="1800" dirty="0" smtClean="0"/>
              <a:t>possui a finalidade de fornecer uma ferramenta didática</a:t>
            </a:r>
          </a:p>
          <a:p>
            <a:pPr marL="0" indent="0" algn="just">
              <a:buNone/>
            </a:pPr>
            <a:r>
              <a:rPr lang="pt-BR" sz="1800" dirty="0" smtClean="0"/>
              <a:t>útil para contribuir para as modificações no sistema alimentar e torná-lo sustentável. Para cada item alimentar, o modelo pode produzir</a:t>
            </a:r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sz="quarter" idx="3"/>
          </p:nvPr>
        </p:nvSpPr>
        <p:spPr>
          <a:xfrm>
            <a:off x="4644009" y="987575"/>
            <a:ext cx="4499991" cy="720079"/>
          </a:xfrm>
        </p:spPr>
        <p:txBody>
          <a:bodyPr>
            <a:normAutofit fontScale="25000" lnSpcReduction="20000"/>
          </a:bodyPr>
          <a:lstStyle/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endParaRPr lang="pt-BR" sz="5500" dirty="0" smtClean="0"/>
          </a:p>
          <a:p>
            <a:r>
              <a:rPr lang="pt-BR" sz="5500" dirty="0" smtClean="0"/>
              <a:t> </a:t>
            </a:r>
          </a:p>
          <a:p>
            <a:r>
              <a:rPr lang="pt-BR" sz="5500" dirty="0" smtClean="0"/>
              <a:t>                                                                                        </a:t>
            </a:r>
          </a:p>
          <a:p>
            <a:endParaRPr lang="pt-BR" sz="5500" dirty="0" smtClean="0"/>
          </a:p>
          <a:p>
            <a:endParaRPr lang="pt-BR" sz="5500" dirty="0" smtClean="0"/>
          </a:p>
          <a:p>
            <a:pPr algn="just"/>
            <a:r>
              <a:rPr lang="pt-BR" sz="5500" dirty="0" smtClean="0"/>
              <a:t>                                                             </a:t>
            </a:r>
          </a:p>
          <a:p>
            <a:pPr algn="just"/>
            <a:endParaRPr lang="pt-BR" sz="5500" dirty="0" smtClean="0"/>
          </a:p>
          <a:p>
            <a:pPr algn="just"/>
            <a:endParaRPr lang="pt-BR" sz="5500" dirty="0" smtClean="0"/>
          </a:p>
          <a:p>
            <a:pPr algn="just"/>
            <a:endParaRPr lang="pt-BR" sz="5500" dirty="0" smtClean="0"/>
          </a:p>
          <a:p>
            <a:pPr algn="just"/>
            <a:endParaRPr lang="pt-BR" sz="5500" dirty="0" smtClean="0"/>
          </a:p>
          <a:p>
            <a:pPr algn="r"/>
            <a:r>
              <a:rPr lang="pt-BR" sz="5500" dirty="0" smtClean="0"/>
              <a:t>                                          </a:t>
            </a:r>
          </a:p>
          <a:p>
            <a:pPr algn="r"/>
            <a:endParaRPr lang="pt-BR" sz="5500" dirty="0" smtClean="0"/>
          </a:p>
          <a:p>
            <a:pPr algn="r"/>
            <a:endParaRPr lang="pt-BR" sz="5500" dirty="0" smtClean="0"/>
          </a:p>
          <a:p>
            <a:pPr algn="r"/>
            <a:endParaRPr lang="pt-BR" sz="5500" dirty="0" smtClean="0"/>
          </a:p>
          <a:p>
            <a:pPr algn="r"/>
            <a:r>
              <a:rPr lang="pt-BR" sz="5500" dirty="0" smtClean="0"/>
              <a:t>Tânia Corrêa Miller</a:t>
            </a:r>
            <a:r>
              <a:rPr lang="en-US" sz="5500" baseline="30000" dirty="0" smtClean="0"/>
              <a:t>.</a:t>
            </a:r>
            <a:r>
              <a:rPr lang="en-US" sz="5500" dirty="0" smtClean="0"/>
              <a:t>. UFSCAR (tmiller@unimar.br)</a:t>
            </a:r>
            <a:endParaRPr lang="pt-BR" sz="5500" dirty="0" smtClean="0"/>
          </a:p>
          <a:p>
            <a:pPr algn="r"/>
            <a:r>
              <a:rPr lang="pt-BR" sz="5500" dirty="0" smtClean="0"/>
              <a:t>Ariadne </a:t>
            </a:r>
            <a:r>
              <a:rPr lang="pt-BR" sz="5500" dirty="0" err="1" smtClean="0"/>
              <a:t>Chloe</a:t>
            </a:r>
            <a:r>
              <a:rPr lang="pt-BR" sz="5500" dirty="0" smtClean="0"/>
              <a:t> Mary </a:t>
            </a:r>
            <a:r>
              <a:rPr lang="pt-BR" sz="5500" dirty="0" err="1" smtClean="0"/>
              <a:t>Furnival</a:t>
            </a:r>
            <a:r>
              <a:rPr lang="pt-BR" sz="5500" dirty="0" smtClean="0"/>
              <a:t>. UFSCAR (chloe@ufscar.br) </a:t>
            </a:r>
          </a:p>
          <a:p>
            <a:endParaRPr lang="pt-BR" dirty="0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498974" cy="360489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2100" dirty="0" smtClean="0"/>
              <a:t>uma lista de insumos gastos  ao longo de todo o ciclo do alimento, para  calcular o custo ambiental em toda a cadeia do alimento.  “O que e o quanto comemos está diretamente relacionado com o quê, quanto e de que maneira o alimento é produzido”.</a:t>
            </a:r>
          </a:p>
          <a:p>
            <a:pPr marL="0" indent="0" algn="just">
              <a:buNone/>
            </a:pPr>
            <a:r>
              <a:rPr lang="pt-BR" sz="2100" b="1" dirty="0" smtClean="0">
                <a:solidFill>
                  <a:srgbClr val="00B050"/>
                </a:solidFill>
              </a:rPr>
              <a:t>3 CONSIDERAÇÕES FINAIS: </a:t>
            </a:r>
            <a:r>
              <a:rPr lang="pt-BR" sz="2100" dirty="0" smtClean="0"/>
              <a:t>A </a:t>
            </a:r>
            <a:r>
              <a:rPr lang="pt-BR" sz="2100" dirty="0"/>
              <a:t>nova disciplina “nutrição ambiental“ abrirá perspectivas inovadoras de pesquisas e mudanças de padrões alimentares. </a:t>
            </a:r>
            <a:endParaRPr lang="pt-BR" sz="2100" dirty="0" smtClean="0"/>
          </a:p>
          <a:p>
            <a:pPr marL="0" indent="0" algn="just">
              <a:buNone/>
            </a:pPr>
            <a:r>
              <a:rPr lang="pt-BR" sz="1400" b="1" dirty="0" smtClean="0">
                <a:solidFill>
                  <a:srgbClr val="00B050"/>
                </a:solidFill>
              </a:rPr>
              <a:t>Referências: </a:t>
            </a:r>
          </a:p>
          <a:p>
            <a:pPr marL="0" indent="0" algn="just">
              <a:buNone/>
            </a:pPr>
            <a:r>
              <a:rPr lang="en-US" sz="1400" dirty="0" smtClean="0"/>
              <a:t>GARNETT, T.  </a:t>
            </a:r>
            <a:r>
              <a:rPr lang="en-US" sz="1400" b="1" dirty="0" smtClean="0"/>
              <a:t>Food Climate Research Network: Changing what we eat. A call for research and action on widespread adoption of sustainable healthy eating.  </a:t>
            </a:r>
            <a:r>
              <a:rPr lang="en-US" sz="1400" dirty="0" smtClean="0"/>
              <a:t>June, 2014.  </a:t>
            </a:r>
          </a:p>
          <a:p>
            <a:pPr marL="0" indent="0" algn="just">
              <a:buNone/>
            </a:pPr>
            <a:r>
              <a:rPr lang="en-US" sz="1400" dirty="0" smtClean="0"/>
              <a:t>SABATÉ, J.; SORET, S; HARWATT, H. Environmental Nutrition: A New Frontier for Public Health. </a:t>
            </a:r>
            <a:r>
              <a:rPr lang="en-US" sz="1400" b="1" dirty="0" smtClean="0"/>
              <a:t>American Journal of Public Health,</a:t>
            </a:r>
            <a:r>
              <a:rPr lang="en-US" sz="1400" dirty="0" smtClean="0"/>
              <a:t> v. 106, n. 5, 2016, p. 815 - 821.</a:t>
            </a:r>
            <a:endParaRPr lang="pt-BR" sz="1400" dirty="0" smtClean="0"/>
          </a:p>
          <a:p>
            <a:pPr marL="0" indent="0" algn="just">
              <a:buNone/>
            </a:pPr>
            <a:endParaRPr lang="pt-BR" sz="1400" b="1" dirty="0" smtClean="0"/>
          </a:p>
          <a:p>
            <a:pPr marL="0" indent="0" algn="just">
              <a:buNone/>
            </a:pPr>
            <a:endParaRPr lang="pt-BR" sz="1300" b="1" dirty="0"/>
          </a:p>
          <a:p>
            <a:pPr marL="0" indent="0" algn="just">
              <a:buNone/>
            </a:pPr>
            <a:endParaRPr lang="pt-BR" sz="1300" b="1" dirty="0" smtClean="0"/>
          </a:p>
          <a:p>
            <a:pPr marL="0" indent="0" algn="just">
              <a:buNone/>
            </a:pPr>
            <a:endParaRPr lang="pt-BR" sz="1700" b="1" dirty="0" smtClean="0"/>
          </a:p>
          <a:p>
            <a:pPr marL="0" indent="0" algn="just">
              <a:buNone/>
            </a:pPr>
            <a:endParaRPr lang="pt-BR" sz="1700" b="1" dirty="0"/>
          </a:p>
          <a:p>
            <a:pPr marL="0" indent="0" algn="just">
              <a:buNone/>
            </a:pPr>
            <a:endParaRPr lang="pt-BR" sz="1700" b="1" dirty="0" smtClean="0"/>
          </a:p>
          <a:p>
            <a:pPr marL="0" indent="0" algn="just">
              <a:buNone/>
            </a:pPr>
            <a:endParaRPr lang="pt-BR" sz="1700" b="1" dirty="0"/>
          </a:p>
        </p:txBody>
      </p:sp>
    </p:spTree>
    <p:extLst>
      <p:ext uri="{BB962C8B-B14F-4D97-AF65-F5344CB8AC3E}">
        <p14:creationId xmlns:p14="http://schemas.microsoft.com/office/powerpoint/2010/main" val="186345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233</Words>
  <Application>Microsoft Office PowerPoint</Application>
  <PresentationFormat>Apresentação na tela (16:9)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 Nutrição ambiental: uma nova área  de pesquisa e inovação responsáveis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Nutrição ambiental: uma nova área de pesquisa e inovação responsáveis</dc:title>
  <dc:creator>User</dc:creator>
  <cp:lastModifiedBy>PPGCI</cp:lastModifiedBy>
  <cp:revision>8</cp:revision>
  <dcterms:created xsi:type="dcterms:W3CDTF">2018-10-09T01:42:35Z</dcterms:created>
  <dcterms:modified xsi:type="dcterms:W3CDTF">2018-10-11T11:23:24Z</dcterms:modified>
</cp:coreProperties>
</file>