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7175" cy="514508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78" autoAdjust="0"/>
  </p:normalViewPr>
  <p:slideViewPr>
    <p:cSldViewPr showGuides="1">
      <p:cViewPr varScale="1">
        <p:scale>
          <a:sx n="92" d="100"/>
          <a:sy n="92" d="100"/>
        </p:scale>
        <p:origin x="756" y="108"/>
      </p:cViewPr>
      <p:guideLst>
        <p:guide orient="horz" pos="1621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C26CA-ADD3-40C0-8756-9B684B08B9BE}" type="datetimeFigureOut">
              <a:rPr lang="pt-BR" smtClean="0"/>
              <a:t>09/10/2018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441DA-8F40-440B-8E1B-A0E25FF0FD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1168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441DA-8F40-440B-8E1B-A0E25FF0FDCE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4283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6038" y="1598314"/>
            <a:ext cx="7775099" cy="11028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076" y="2915550"/>
            <a:ext cx="6403023" cy="13148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2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9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40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1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86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04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69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1702" y="206044"/>
            <a:ext cx="2058114" cy="43899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359" y="206044"/>
            <a:ext cx="6021890" cy="43899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1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2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564" y="3306198"/>
            <a:ext cx="7775099" cy="1021871"/>
          </a:xfrm>
        </p:spPr>
        <p:txBody>
          <a:bodyPr anchor="t"/>
          <a:lstStyle>
            <a:lvl1pPr algn="l">
              <a:defRPr sz="4001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564" y="2180709"/>
            <a:ext cx="7775099" cy="1125487"/>
          </a:xfrm>
        </p:spPr>
        <p:txBody>
          <a:bodyPr anchor="b"/>
          <a:lstStyle>
            <a:lvl1pPr marL="0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1pPr>
            <a:lvl2pPr marL="457337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6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20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93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40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13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86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2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359" y="1200522"/>
            <a:ext cx="4040002" cy="3395520"/>
          </a:xfrm>
        </p:spPr>
        <p:txBody>
          <a:bodyPr/>
          <a:lstStyle>
            <a:lvl1pPr>
              <a:defRPr sz="2801"/>
            </a:lvl1pPr>
            <a:lvl2pPr>
              <a:defRPr sz="2401"/>
            </a:lvl2pPr>
            <a:lvl3pPr>
              <a:defRPr sz="2001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814" y="1200522"/>
            <a:ext cx="4040002" cy="3395520"/>
          </a:xfrm>
        </p:spPr>
        <p:txBody>
          <a:bodyPr/>
          <a:lstStyle>
            <a:lvl1pPr>
              <a:defRPr sz="2801"/>
            </a:lvl1pPr>
            <a:lvl2pPr>
              <a:defRPr sz="2401"/>
            </a:lvl2pPr>
            <a:lvl3pPr>
              <a:defRPr sz="2001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61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359" y="1151691"/>
            <a:ext cx="4041591" cy="479970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337" indent="0">
              <a:buNone/>
              <a:defRPr sz="2001" b="1"/>
            </a:lvl2pPr>
            <a:lvl3pPr marL="914674" indent="0">
              <a:buNone/>
              <a:defRPr sz="1801" b="1"/>
            </a:lvl3pPr>
            <a:lvl4pPr marL="1372011" indent="0">
              <a:buNone/>
              <a:defRPr sz="1600" b="1"/>
            </a:lvl4pPr>
            <a:lvl5pPr marL="1829349" indent="0">
              <a:buNone/>
              <a:defRPr sz="1600" b="1"/>
            </a:lvl5pPr>
            <a:lvl6pPr marL="2286686" indent="0">
              <a:buNone/>
              <a:defRPr sz="1600" b="1"/>
            </a:lvl6pPr>
            <a:lvl7pPr marL="2744023" indent="0">
              <a:buNone/>
              <a:defRPr sz="1600" b="1"/>
            </a:lvl7pPr>
            <a:lvl8pPr marL="3201360" indent="0">
              <a:buNone/>
              <a:defRPr sz="1600" b="1"/>
            </a:lvl8pPr>
            <a:lvl9pPr marL="365869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359" y="1631661"/>
            <a:ext cx="4041591" cy="2964381"/>
          </a:xfrm>
        </p:spPr>
        <p:txBody>
          <a:bodyPr/>
          <a:lstStyle>
            <a:lvl1pPr>
              <a:defRPr sz="2401"/>
            </a:lvl1pPr>
            <a:lvl2pPr>
              <a:defRPr sz="2001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6641" y="1151691"/>
            <a:ext cx="4043178" cy="479970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337" indent="0">
              <a:buNone/>
              <a:defRPr sz="2001" b="1"/>
            </a:lvl2pPr>
            <a:lvl3pPr marL="914674" indent="0">
              <a:buNone/>
              <a:defRPr sz="1801" b="1"/>
            </a:lvl3pPr>
            <a:lvl4pPr marL="1372011" indent="0">
              <a:buNone/>
              <a:defRPr sz="1600" b="1"/>
            </a:lvl4pPr>
            <a:lvl5pPr marL="1829349" indent="0">
              <a:buNone/>
              <a:defRPr sz="1600" b="1"/>
            </a:lvl5pPr>
            <a:lvl6pPr marL="2286686" indent="0">
              <a:buNone/>
              <a:defRPr sz="1600" b="1"/>
            </a:lvl6pPr>
            <a:lvl7pPr marL="2744023" indent="0">
              <a:buNone/>
              <a:defRPr sz="1600" b="1"/>
            </a:lvl7pPr>
            <a:lvl8pPr marL="3201360" indent="0">
              <a:buNone/>
              <a:defRPr sz="1600" b="1"/>
            </a:lvl8pPr>
            <a:lvl9pPr marL="365869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641" y="1631661"/>
            <a:ext cx="4043178" cy="2964381"/>
          </a:xfrm>
        </p:spPr>
        <p:txBody>
          <a:bodyPr/>
          <a:lstStyle>
            <a:lvl1pPr>
              <a:defRPr sz="2401"/>
            </a:lvl1pPr>
            <a:lvl2pPr>
              <a:defRPr sz="2001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84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26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61" y="204851"/>
            <a:ext cx="3009358" cy="871807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6291" y="204852"/>
            <a:ext cx="5113525" cy="4391190"/>
          </a:xfrm>
        </p:spPr>
        <p:txBody>
          <a:bodyPr/>
          <a:lstStyle>
            <a:lvl1pPr>
              <a:defRPr sz="3201"/>
            </a:lvl1pPr>
            <a:lvl2pPr>
              <a:defRPr sz="2801"/>
            </a:lvl2pPr>
            <a:lvl3pPr>
              <a:defRPr sz="2401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361" y="1076660"/>
            <a:ext cx="3009358" cy="3519383"/>
          </a:xfrm>
        </p:spPr>
        <p:txBody>
          <a:bodyPr/>
          <a:lstStyle>
            <a:lvl1pPr marL="0" indent="0">
              <a:buNone/>
              <a:defRPr sz="1400"/>
            </a:lvl1pPr>
            <a:lvl2pPr marL="457337" indent="0">
              <a:buNone/>
              <a:defRPr sz="1200"/>
            </a:lvl2pPr>
            <a:lvl3pPr marL="914674" indent="0">
              <a:buNone/>
              <a:defRPr sz="1000"/>
            </a:lvl3pPr>
            <a:lvl4pPr marL="1372011" indent="0">
              <a:buNone/>
              <a:defRPr sz="900"/>
            </a:lvl4pPr>
            <a:lvl5pPr marL="1829349" indent="0">
              <a:buNone/>
              <a:defRPr sz="900"/>
            </a:lvl5pPr>
            <a:lvl6pPr marL="2286686" indent="0">
              <a:buNone/>
              <a:defRPr sz="900"/>
            </a:lvl6pPr>
            <a:lvl7pPr marL="2744023" indent="0">
              <a:buNone/>
              <a:defRPr sz="900"/>
            </a:lvl7pPr>
            <a:lvl8pPr marL="3201360" indent="0">
              <a:buNone/>
              <a:defRPr sz="900"/>
            </a:lvl8pPr>
            <a:lvl9pPr marL="365869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99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910" y="3601563"/>
            <a:ext cx="5488305" cy="425185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910" y="459724"/>
            <a:ext cx="5488305" cy="3087053"/>
          </a:xfrm>
        </p:spPr>
        <p:txBody>
          <a:bodyPr/>
          <a:lstStyle>
            <a:lvl1pPr marL="0" indent="0">
              <a:buNone/>
              <a:defRPr sz="3201"/>
            </a:lvl1pPr>
            <a:lvl2pPr marL="457337" indent="0">
              <a:buNone/>
              <a:defRPr sz="2801"/>
            </a:lvl2pPr>
            <a:lvl3pPr marL="914674" indent="0">
              <a:buNone/>
              <a:defRPr sz="2401"/>
            </a:lvl3pPr>
            <a:lvl4pPr marL="1372011" indent="0">
              <a:buNone/>
              <a:defRPr sz="2001"/>
            </a:lvl4pPr>
            <a:lvl5pPr marL="1829349" indent="0">
              <a:buNone/>
              <a:defRPr sz="2001"/>
            </a:lvl5pPr>
            <a:lvl6pPr marL="2286686" indent="0">
              <a:buNone/>
              <a:defRPr sz="2001"/>
            </a:lvl6pPr>
            <a:lvl7pPr marL="2744023" indent="0">
              <a:buNone/>
              <a:defRPr sz="2001"/>
            </a:lvl7pPr>
            <a:lvl8pPr marL="3201360" indent="0">
              <a:buNone/>
              <a:defRPr sz="2001"/>
            </a:lvl8pPr>
            <a:lvl9pPr marL="3658697" indent="0">
              <a:buNone/>
              <a:defRPr sz="2001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910" y="4026748"/>
            <a:ext cx="5488305" cy="603833"/>
          </a:xfrm>
        </p:spPr>
        <p:txBody>
          <a:bodyPr/>
          <a:lstStyle>
            <a:lvl1pPr marL="0" indent="0">
              <a:buNone/>
              <a:defRPr sz="1400"/>
            </a:lvl1pPr>
            <a:lvl2pPr marL="457337" indent="0">
              <a:buNone/>
              <a:defRPr sz="1200"/>
            </a:lvl2pPr>
            <a:lvl3pPr marL="914674" indent="0">
              <a:buNone/>
              <a:defRPr sz="1000"/>
            </a:lvl3pPr>
            <a:lvl4pPr marL="1372011" indent="0">
              <a:buNone/>
              <a:defRPr sz="900"/>
            </a:lvl4pPr>
            <a:lvl5pPr marL="1829349" indent="0">
              <a:buNone/>
              <a:defRPr sz="900"/>
            </a:lvl5pPr>
            <a:lvl6pPr marL="2286686" indent="0">
              <a:buNone/>
              <a:defRPr sz="900"/>
            </a:lvl6pPr>
            <a:lvl7pPr marL="2744023" indent="0">
              <a:buNone/>
              <a:defRPr sz="900"/>
            </a:lvl7pPr>
            <a:lvl8pPr marL="3201360" indent="0">
              <a:buNone/>
              <a:defRPr sz="900"/>
            </a:lvl8pPr>
            <a:lvl9pPr marL="365869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04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359" y="206043"/>
            <a:ext cx="8232458" cy="857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359" y="1200522"/>
            <a:ext cx="8232458" cy="3395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359" y="4768736"/>
            <a:ext cx="2134341" cy="273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5285" y="4768736"/>
            <a:ext cx="2896605" cy="273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5475" y="4768736"/>
            <a:ext cx="2134341" cy="273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5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674" rtl="0" eaLnBrk="1" latinLnBrk="0" hangingPunct="1">
        <a:spcBef>
          <a:spcPct val="0"/>
        </a:spcBef>
        <a:buNone/>
        <a:defRPr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003" indent="-343003" algn="l" defTabSz="914674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1" kern="1200">
          <a:solidFill>
            <a:schemeClr val="tx1"/>
          </a:solidFill>
          <a:latin typeface="+mn-lt"/>
          <a:ea typeface="+mn-ea"/>
          <a:cs typeface="+mn-cs"/>
        </a:defRPr>
      </a:lvl1pPr>
      <a:lvl2pPr marL="743173" indent="-285836" algn="l" defTabSz="914674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343" indent="-228669" algn="l" defTabSz="9146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680" indent="-228669" algn="l" defTabSz="914674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1" kern="1200">
          <a:solidFill>
            <a:schemeClr val="tx1"/>
          </a:solidFill>
          <a:latin typeface="+mn-lt"/>
          <a:ea typeface="+mn-ea"/>
          <a:cs typeface="+mn-cs"/>
        </a:defRPr>
      </a:lvl4pPr>
      <a:lvl5pPr marL="2058017" indent="-228669" algn="l" defTabSz="914674" rtl="0" eaLnBrk="1" latinLnBrk="0" hangingPunct="1">
        <a:spcBef>
          <a:spcPct val="20000"/>
        </a:spcBef>
        <a:buFont typeface="Arial" panose="020B0604020202020204" pitchFamily="34" charset="0"/>
        <a:buChar char="»"/>
        <a:defRPr sz="2001" kern="1200">
          <a:solidFill>
            <a:schemeClr val="tx1"/>
          </a:solidFill>
          <a:latin typeface="+mn-lt"/>
          <a:ea typeface="+mn-ea"/>
          <a:cs typeface="+mn-cs"/>
        </a:defRPr>
      </a:lvl5pPr>
      <a:lvl6pPr marL="2515354" indent="-228669" algn="l" defTabSz="9146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6pPr>
      <a:lvl7pPr marL="2972692" indent="-228669" algn="l" defTabSz="9146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7pPr>
      <a:lvl8pPr marL="3430029" indent="-228669" algn="l" defTabSz="9146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8pPr>
      <a:lvl9pPr marL="3887366" indent="-228669" algn="l" defTabSz="9146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337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674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2011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9349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686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4023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1360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8697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arciaregina@usp.br" TargetMode="External"/><Relationship Id="rId4" Type="http://schemas.openxmlformats.org/officeDocument/2006/relationships/hyperlink" Target="mailto:rejanegaldino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0949" y="-75885"/>
            <a:ext cx="2195241" cy="15244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45" y="-75885"/>
            <a:ext cx="8232300" cy="1056027"/>
          </a:xfrm>
        </p:spPr>
        <p:txBody>
          <a:bodyPr>
            <a:normAutofit/>
          </a:bodyPr>
          <a:lstStyle/>
          <a:p>
            <a:r>
              <a:rPr lang="pt-BR" sz="2000" b="1" dirty="0" smtClean="0"/>
              <a:t>Métricas alternativas de mensuração da Ciência e o estudo da Ciência, Tecnologia e Sociedade</a:t>
            </a:r>
            <a:endParaRPr lang="en-GB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115" y="1276400"/>
            <a:ext cx="8609840" cy="38164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600" dirty="0"/>
              <a:t>A Altmetria é </a:t>
            </a:r>
            <a:r>
              <a:rPr lang="en-US" sz="1600" dirty="0" err="1"/>
              <a:t>uma</a:t>
            </a:r>
            <a:r>
              <a:rPr lang="en-US" sz="1600" dirty="0"/>
              <a:t> </a:t>
            </a:r>
            <a:r>
              <a:rPr lang="en-US" sz="1600" dirty="0" err="1"/>
              <a:t>área</a:t>
            </a:r>
            <a:r>
              <a:rPr lang="en-US" sz="1600" dirty="0"/>
              <a:t> que se </a:t>
            </a:r>
            <a:r>
              <a:rPr lang="en-US" sz="1600" dirty="0" err="1"/>
              <a:t>desponta</a:t>
            </a:r>
            <a:r>
              <a:rPr lang="en-US" sz="1600" dirty="0"/>
              <a:t> para a </a:t>
            </a:r>
            <a:r>
              <a:rPr lang="en-US" sz="1600" dirty="0" err="1"/>
              <a:t>análise</a:t>
            </a:r>
            <a:r>
              <a:rPr lang="en-US" sz="1600" dirty="0"/>
              <a:t> do </a:t>
            </a:r>
            <a:r>
              <a:rPr lang="en-US" sz="1600" dirty="0" err="1"/>
              <a:t>impacto</a:t>
            </a:r>
            <a:r>
              <a:rPr lang="en-US" sz="1600" dirty="0"/>
              <a:t> social de </a:t>
            </a:r>
            <a:r>
              <a:rPr lang="en-US" sz="1600" dirty="0" err="1"/>
              <a:t>resultados</a:t>
            </a:r>
            <a:r>
              <a:rPr lang="en-US" sz="1600" dirty="0"/>
              <a:t> </a:t>
            </a:r>
            <a:r>
              <a:rPr lang="en-US" sz="1600" dirty="0" err="1"/>
              <a:t>científicos</a:t>
            </a:r>
            <a:r>
              <a:rPr lang="en-US" sz="1600" dirty="0"/>
              <a:t> que </a:t>
            </a:r>
            <a:r>
              <a:rPr lang="en-US" sz="1600" dirty="0" err="1"/>
              <a:t>circulam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i="1" dirty="0"/>
              <a:t>web</a:t>
            </a:r>
            <a:r>
              <a:rPr lang="en-US" sz="1600" dirty="0"/>
              <a:t>, </a:t>
            </a:r>
            <a:r>
              <a:rPr lang="en-US" sz="1600" dirty="0" err="1" smtClean="0"/>
              <a:t>suas</a:t>
            </a:r>
            <a:r>
              <a:rPr lang="en-US" sz="1600" dirty="0" smtClean="0"/>
              <a:t> </a:t>
            </a:r>
            <a:r>
              <a:rPr lang="en-US" sz="1600" dirty="0" err="1" smtClean="0"/>
              <a:t>ferramentas</a:t>
            </a:r>
            <a:r>
              <a:rPr lang="en-US" sz="1600" dirty="0"/>
              <a:t> </a:t>
            </a:r>
            <a:r>
              <a:rPr lang="en-US" sz="1600" dirty="0" err="1" smtClean="0"/>
              <a:t>permitem</a:t>
            </a:r>
            <a:r>
              <a:rPr lang="en-US" sz="1600" dirty="0" smtClean="0"/>
              <a:t> a </a:t>
            </a:r>
            <a:r>
              <a:rPr lang="en-US" sz="1600" dirty="0" err="1" smtClean="0"/>
              <a:t>complementação</a:t>
            </a:r>
            <a:r>
              <a:rPr lang="en-US" sz="1600" dirty="0" smtClean="0"/>
              <a:t> do </a:t>
            </a:r>
            <a:r>
              <a:rPr lang="en-US" sz="1600" dirty="0" err="1" smtClean="0"/>
              <a:t>monitoramento</a:t>
            </a:r>
            <a:r>
              <a:rPr lang="en-US" sz="1600" dirty="0" smtClean="0"/>
              <a:t> </a:t>
            </a:r>
            <a:r>
              <a:rPr lang="en-US" sz="1600" dirty="0" err="1" smtClean="0"/>
              <a:t>científico</a:t>
            </a:r>
            <a:r>
              <a:rPr lang="en-US" sz="1600" dirty="0" smtClean="0"/>
              <a:t>. </a:t>
            </a:r>
            <a:r>
              <a:rPr lang="en-US" sz="1600" dirty="0"/>
              <a:t>A </a:t>
            </a:r>
            <a:r>
              <a:rPr lang="en-US" sz="1600" dirty="0" err="1"/>
              <a:t>presente</a:t>
            </a:r>
            <a:r>
              <a:rPr lang="en-US" sz="1600" dirty="0"/>
              <a:t> </a:t>
            </a:r>
            <a:r>
              <a:rPr lang="en-US" sz="1600" dirty="0" err="1"/>
              <a:t>pesquisa</a:t>
            </a:r>
            <a:r>
              <a:rPr lang="en-US" sz="1600" dirty="0"/>
              <a:t> tem </a:t>
            </a:r>
            <a:r>
              <a:rPr lang="en-US" sz="1600" dirty="0" err="1"/>
              <a:t>por</a:t>
            </a:r>
            <a:r>
              <a:rPr lang="en-US" sz="1600" dirty="0"/>
              <a:t> </a:t>
            </a:r>
            <a:r>
              <a:rPr lang="en-US" sz="1600" dirty="0" err="1"/>
              <a:t>objetivo</a:t>
            </a:r>
            <a:r>
              <a:rPr lang="en-US" sz="1600" dirty="0"/>
              <a:t> </a:t>
            </a:r>
            <a:r>
              <a:rPr lang="en-US" sz="1600" dirty="0" err="1"/>
              <a:t>demonstrar</a:t>
            </a:r>
            <a:r>
              <a:rPr lang="en-US" sz="1600" dirty="0"/>
              <a:t> que </a:t>
            </a:r>
            <a:r>
              <a:rPr lang="en-US" sz="1600" dirty="0" err="1"/>
              <a:t>por</a:t>
            </a:r>
            <a:r>
              <a:rPr lang="en-US" sz="1600" dirty="0"/>
              <a:t> </a:t>
            </a:r>
            <a:r>
              <a:rPr lang="en-US" sz="1600" dirty="0" err="1"/>
              <a:t>meio</a:t>
            </a:r>
            <a:r>
              <a:rPr lang="en-US" sz="1600" dirty="0"/>
              <a:t> de </a:t>
            </a:r>
            <a:r>
              <a:rPr lang="en-US" sz="1600" dirty="0" err="1"/>
              <a:t>ferramentas</a:t>
            </a:r>
            <a:r>
              <a:rPr lang="en-US" sz="1600" dirty="0"/>
              <a:t> </a:t>
            </a:r>
            <a:r>
              <a:rPr lang="en-US" sz="1600" dirty="0" err="1"/>
              <a:t>altmétricas</a:t>
            </a:r>
            <a:r>
              <a:rPr lang="en-US" sz="1600" dirty="0"/>
              <a:t> é </a:t>
            </a:r>
            <a:r>
              <a:rPr lang="en-US" sz="1600" dirty="0" err="1"/>
              <a:t>possível</a:t>
            </a:r>
            <a:r>
              <a:rPr lang="en-US" sz="1600" dirty="0"/>
              <a:t> </a:t>
            </a:r>
            <a:r>
              <a:rPr lang="en-US" sz="1600" dirty="0" err="1"/>
              <a:t>traçar</a:t>
            </a:r>
            <a:r>
              <a:rPr lang="en-US" sz="1600" dirty="0"/>
              <a:t> um </a:t>
            </a:r>
            <a:r>
              <a:rPr lang="en-US" sz="1600" dirty="0" err="1"/>
              <a:t>direcionamento</a:t>
            </a:r>
            <a:r>
              <a:rPr lang="en-US" sz="1600" dirty="0"/>
              <a:t> das </a:t>
            </a:r>
            <a:r>
              <a:rPr lang="en-US" sz="1600" dirty="0" err="1"/>
              <a:t>interações</a:t>
            </a:r>
            <a:r>
              <a:rPr lang="en-US" sz="1600" dirty="0"/>
              <a:t> </a:t>
            </a:r>
            <a:r>
              <a:rPr lang="en-US" sz="1600" dirty="0" err="1"/>
              <a:t>nas</a:t>
            </a:r>
            <a:r>
              <a:rPr lang="en-US" sz="1600" dirty="0"/>
              <a:t> </a:t>
            </a:r>
            <a:r>
              <a:rPr lang="en-US" sz="1600" dirty="0" err="1"/>
              <a:t>redes</a:t>
            </a:r>
            <a:r>
              <a:rPr lang="en-US" sz="1600" dirty="0"/>
              <a:t> </a:t>
            </a:r>
            <a:r>
              <a:rPr lang="en-US" sz="1600" dirty="0" err="1"/>
              <a:t>sociais</a:t>
            </a:r>
            <a:r>
              <a:rPr lang="en-US" sz="1600" dirty="0"/>
              <a:t> de </a:t>
            </a:r>
            <a:r>
              <a:rPr lang="en-US" sz="1600" dirty="0" err="1"/>
              <a:t>resultados</a:t>
            </a:r>
            <a:r>
              <a:rPr lang="en-US" sz="1600" dirty="0"/>
              <a:t> de </a:t>
            </a:r>
            <a:r>
              <a:rPr lang="en-US" sz="1600" dirty="0" err="1"/>
              <a:t>pesquisa</a:t>
            </a:r>
            <a:r>
              <a:rPr lang="en-US" sz="1600" dirty="0"/>
              <a:t> </a:t>
            </a:r>
            <a:r>
              <a:rPr lang="en-US" sz="1600" dirty="0" err="1"/>
              <a:t>denotando</a:t>
            </a:r>
            <a:r>
              <a:rPr lang="en-US" sz="1600" dirty="0"/>
              <a:t> a </a:t>
            </a:r>
            <a:r>
              <a:rPr lang="en-US" sz="1600" dirty="0" err="1"/>
              <a:t>importância</a:t>
            </a:r>
            <a:r>
              <a:rPr lang="en-US" sz="1600" dirty="0"/>
              <a:t> </a:t>
            </a:r>
            <a:r>
              <a:rPr lang="en-US" sz="1600" dirty="0" err="1"/>
              <a:t>dessa</a:t>
            </a:r>
            <a:r>
              <a:rPr lang="en-US" sz="1600" dirty="0"/>
              <a:t> </a:t>
            </a:r>
            <a:r>
              <a:rPr lang="en-US" sz="1600" dirty="0" err="1"/>
              <a:t>métrica</a:t>
            </a:r>
            <a:r>
              <a:rPr lang="en-US" sz="1600" dirty="0"/>
              <a:t> para </a:t>
            </a:r>
            <a:r>
              <a:rPr lang="en-US" sz="1600" dirty="0" err="1"/>
              <a:t>os</a:t>
            </a:r>
            <a:r>
              <a:rPr lang="en-US" sz="1600" dirty="0"/>
              <a:t> </a:t>
            </a:r>
            <a:r>
              <a:rPr lang="en-US" sz="1600" dirty="0" err="1"/>
              <a:t>estudos</a:t>
            </a:r>
            <a:r>
              <a:rPr lang="en-US" sz="1600" dirty="0"/>
              <a:t> da </a:t>
            </a:r>
            <a:r>
              <a:rPr lang="en-US" sz="1600" dirty="0" err="1"/>
              <a:t>Ciência</a:t>
            </a:r>
            <a:r>
              <a:rPr lang="en-US" sz="1600" dirty="0"/>
              <a:t>, </a:t>
            </a:r>
            <a:r>
              <a:rPr lang="en-US" sz="1600" dirty="0" err="1"/>
              <a:t>Tecnologia</a:t>
            </a:r>
            <a:r>
              <a:rPr lang="en-US" sz="1600" dirty="0"/>
              <a:t> e </a:t>
            </a:r>
            <a:r>
              <a:rPr lang="en-US" sz="1600" dirty="0" err="1"/>
              <a:t>Sociedade</a:t>
            </a:r>
            <a:r>
              <a:rPr lang="en-US" sz="1600" dirty="0"/>
              <a:t> (CTS</a:t>
            </a:r>
            <a:r>
              <a:rPr lang="en-US" sz="1600" dirty="0" smtClean="0"/>
              <a:t>). </a:t>
            </a:r>
            <a:r>
              <a:rPr lang="en-US" sz="1600" dirty="0" err="1" smtClean="0"/>
              <a:t>Além</a:t>
            </a:r>
            <a:r>
              <a:rPr lang="en-US" sz="1600" dirty="0" smtClean="0"/>
              <a:t> disso, </a:t>
            </a:r>
            <a:r>
              <a:rPr lang="en-US" sz="1600" dirty="0" err="1" smtClean="0"/>
              <a:t>há</a:t>
            </a:r>
            <a:r>
              <a:rPr lang="en-US" sz="1600" dirty="0" smtClean="0"/>
              <a:t> </a:t>
            </a:r>
            <a:r>
              <a:rPr lang="en-US" sz="1600" dirty="0" err="1" smtClean="0"/>
              <a:t>ferramentas</a:t>
            </a:r>
            <a:r>
              <a:rPr lang="en-US" sz="1600" dirty="0" smtClean="0"/>
              <a:t> </a:t>
            </a:r>
            <a:r>
              <a:rPr lang="en-US" sz="1600" dirty="0" err="1" smtClean="0"/>
              <a:t>pode</a:t>
            </a:r>
            <a:r>
              <a:rPr lang="en-US" sz="1600" dirty="0" smtClean="0"/>
              <a:t> </a:t>
            </a:r>
            <a:r>
              <a:rPr lang="en-US" sz="1600" dirty="0" err="1"/>
              <a:t>revelar</a:t>
            </a:r>
            <a:r>
              <a:rPr lang="en-US" sz="1600" dirty="0"/>
              <a:t> se </a:t>
            </a:r>
            <a:r>
              <a:rPr lang="en-US" sz="1600" dirty="0" err="1"/>
              <a:t>temas</a:t>
            </a:r>
            <a:r>
              <a:rPr lang="en-US" sz="1600" dirty="0"/>
              <a:t> </a:t>
            </a:r>
            <a:r>
              <a:rPr lang="en-US" sz="1600" dirty="0" err="1"/>
              <a:t>socialmente</a:t>
            </a:r>
            <a:r>
              <a:rPr lang="en-US" sz="1600" dirty="0"/>
              <a:t> </a:t>
            </a:r>
            <a:r>
              <a:rPr lang="en-US" sz="1600" dirty="0" err="1"/>
              <a:t>apelativos</a:t>
            </a:r>
            <a:r>
              <a:rPr lang="en-US" sz="1600" dirty="0"/>
              <a:t> </a:t>
            </a:r>
            <a:r>
              <a:rPr lang="en-US" sz="1600" dirty="0" err="1"/>
              <a:t>podem</a:t>
            </a:r>
            <a:r>
              <a:rPr lang="en-US" sz="1600" dirty="0"/>
              <a:t> </a:t>
            </a:r>
            <a:r>
              <a:rPr lang="en-US" sz="1600" dirty="0" err="1"/>
              <a:t>ter</a:t>
            </a:r>
            <a:r>
              <a:rPr lang="en-US" sz="1600" dirty="0"/>
              <a:t> </a:t>
            </a:r>
            <a:r>
              <a:rPr lang="en-US" sz="1600" dirty="0" err="1"/>
              <a:t>maior</a:t>
            </a:r>
            <a:r>
              <a:rPr lang="en-US" sz="1600" dirty="0"/>
              <a:t> </a:t>
            </a:r>
            <a:r>
              <a:rPr lang="en-US" sz="1600" dirty="0" err="1"/>
              <a:t>atenção</a:t>
            </a:r>
            <a:r>
              <a:rPr lang="en-US" sz="1600" dirty="0"/>
              <a:t> do que </a:t>
            </a:r>
            <a:r>
              <a:rPr lang="en-US" sz="1600" dirty="0" err="1"/>
              <a:t>temas</a:t>
            </a:r>
            <a:r>
              <a:rPr lang="en-US" sz="1600" dirty="0"/>
              <a:t> “</a:t>
            </a:r>
            <a:r>
              <a:rPr lang="en-US" sz="1600" dirty="0" err="1"/>
              <a:t>duros</a:t>
            </a:r>
            <a:r>
              <a:rPr lang="en-US" sz="1600" dirty="0"/>
              <a:t>” do campo </a:t>
            </a:r>
            <a:r>
              <a:rPr lang="en-US" sz="1600" dirty="0" err="1"/>
              <a:t>acadêmico</a:t>
            </a:r>
            <a:r>
              <a:rPr lang="en-US" sz="1600" dirty="0"/>
              <a:t>. </a:t>
            </a:r>
            <a:r>
              <a:rPr lang="en-US" sz="1600" dirty="0" err="1"/>
              <a:t>Trata</a:t>
            </a:r>
            <a:r>
              <a:rPr lang="en-US" sz="1600" dirty="0"/>
              <a:t>-se de </a:t>
            </a:r>
            <a:r>
              <a:rPr lang="en-US" sz="1600" dirty="0" err="1"/>
              <a:t>uma</a:t>
            </a:r>
            <a:r>
              <a:rPr lang="en-US" sz="1600" dirty="0"/>
              <a:t> </a:t>
            </a:r>
            <a:r>
              <a:rPr lang="en-US" sz="1600" dirty="0" err="1"/>
              <a:t>pesquisa</a:t>
            </a:r>
            <a:r>
              <a:rPr lang="en-US" sz="1600" dirty="0"/>
              <a:t> </a:t>
            </a:r>
            <a:r>
              <a:rPr lang="en-US" sz="1600" dirty="0" err="1"/>
              <a:t>teórica-reflexiva</a:t>
            </a:r>
            <a:r>
              <a:rPr lang="en-US" sz="1600" dirty="0"/>
              <a:t> que </a:t>
            </a:r>
            <a:r>
              <a:rPr lang="en-US" sz="1600" dirty="0" err="1"/>
              <a:t>discute</a:t>
            </a:r>
            <a:r>
              <a:rPr lang="en-US" sz="1600" dirty="0"/>
              <a:t> </a:t>
            </a:r>
            <a:r>
              <a:rPr lang="en-US" sz="1600" dirty="0" err="1"/>
              <a:t>alguns</a:t>
            </a:r>
            <a:r>
              <a:rPr lang="en-US" sz="1600" dirty="0"/>
              <a:t> </a:t>
            </a:r>
            <a:r>
              <a:rPr lang="en-US" sz="1600" dirty="0" err="1"/>
              <a:t>conceitos</a:t>
            </a:r>
            <a:r>
              <a:rPr lang="en-US" sz="1600" dirty="0"/>
              <a:t> da </a:t>
            </a:r>
            <a:r>
              <a:rPr lang="en-US" sz="1600" dirty="0" err="1"/>
              <a:t>Sociologia</a:t>
            </a:r>
            <a:r>
              <a:rPr lang="en-US" sz="1600" dirty="0"/>
              <a:t> da </a:t>
            </a:r>
            <a:r>
              <a:rPr lang="en-US" sz="1600" dirty="0" err="1"/>
              <a:t>Ciência</a:t>
            </a:r>
            <a:r>
              <a:rPr lang="en-US" sz="1600" dirty="0"/>
              <a:t> </a:t>
            </a:r>
            <a:r>
              <a:rPr lang="en-US" sz="1600" dirty="0" err="1"/>
              <a:t>alinhados</a:t>
            </a:r>
            <a:r>
              <a:rPr lang="en-US" sz="1600" dirty="0"/>
              <a:t> </a:t>
            </a:r>
            <a:r>
              <a:rPr lang="en-US" sz="1600" dirty="0" err="1"/>
              <a:t>às</a:t>
            </a:r>
            <a:r>
              <a:rPr lang="en-US" sz="1600" dirty="0"/>
              <a:t> </a:t>
            </a:r>
            <a:r>
              <a:rPr lang="en-US" sz="1600" dirty="0" err="1"/>
              <a:t>métricas</a:t>
            </a:r>
            <a:r>
              <a:rPr lang="en-US" sz="1600" dirty="0"/>
              <a:t> </a:t>
            </a:r>
            <a:r>
              <a:rPr lang="en-US" sz="1600" dirty="0" err="1" smtClean="0"/>
              <a:t>alternativas</a:t>
            </a:r>
            <a:r>
              <a:rPr lang="en-US" sz="1600" dirty="0" smtClean="0"/>
              <a:t>. A </a:t>
            </a:r>
            <a:r>
              <a:rPr lang="en-US" sz="1600" dirty="0"/>
              <a:t>Altmetria </a:t>
            </a:r>
            <a:r>
              <a:rPr lang="en-US" sz="1600" dirty="0" err="1"/>
              <a:t>pode</a:t>
            </a:r>
            <a:r>
              <a:rPr lang="en-US" sz="1600" dirty="0"/>
              <a:t> </a:t>
            </a:r>
            <a:r>
              <a:rPr lang="en-US" sz="1600" dirty="0" err="1"/>
              <a:t>contribuir</a:t>
            </a:r>
            <a:r>
              <a:rPr lang="en-US" sz="1600" dirty="0"/>
              <a:t>, </a:t>
            </a:r>
            <a:r>
              <a:rPr lang="en-US" sz="1600" dirty="0" err="1"/>
              <a:t>potencialmente</a:t>
            </a:r>
            <a:r>
              <a:rPr lang="en-US" sz="1600" dirty="0"/>
              <a:t>, para </a:t>
            </a:r>
            <a:r>
              <a:rPr lang="en-US" sz="1600" dirty="0" err="1"/>
              <a:t>os</a:t>
            </a:r>
            <a:r>
              <a:rPr lang="en-US" sz="1600" dirty="0"/>
              <a:t> </a:t>
            </a:r>
            <a:r>
              <a:rPr lang="en-US" sz="1600" dirty="0" err="1"/>
              <a:t>estudos</a:t>
            </a:r>
            <a:r>
              <a:rPr lang="en-US" sz="1600" dirty="0"/>
              <a:t> da </a:t>
            </a:r>
            <a:r>
              <a:rPr lang="en-US" sz="1600" dirty="0" err="1"/>
              <a:t>Ciência</a:t>
            </a:r>
            <a:r>
              <a:rPr lang="en-US" sz="1600" dirty="0"/>
              <a:t>, </a:t>
            </a:r>
            <a:r>
              <a:rPr lang="en-US" sz="1600" dirty="0" err="1"/>
              <a:t>Tecnologia</a:t>
            </a:r>
            <a:r>
              <a:rPr lang="en-US" sz="1600" dirty="0"/>
              <a:t> e </a:t>
            </a:r>
            <a:r>
              <a:rPr lang="en-US" sz="1600" dirty="0" err="1"/>
              <a:t>Sociedade</a:t>
            </a:r>
            <a:r>
              <a:rPr lang="en-US" sz="1600" dirty="0"/>
              <a:t> (CTS) </a:t>
            </a:r>
            <a:r>
              <a:rPr lang="en-US" sz="1600" dirty="0" err="1"/>
              <a:t>uma</a:t>
            </a:r>
            <a:r>
              <a:rPr lang="en-US" sz="1600" dirty="0"/>
              <a:t> </a:t>
            </a:r>
            <a:r>
              <a:rPr lang="en-US" sz="1600" dirty="0" err="1"/>
              <a:t>vez</a:t>
            </a:r>
            <a:r>
              <a:rPr lang="en-US" sz="1600" dirty="0"/>
              <a:t> que, </a:t>
            </a:r>
            <a:r>
              <a:rPr lang="en-US" sz="1600" dirty="0" err="1"/>
              <a:t>quantitativamente</a:t>
            </a:r>
            <a:r>
              <a:rPr lang="en-US" sz="1600" dirty="0"/>
              <a:t>, </a:t>
            </a:r>
            <a:r>
              <a:rPr lang="en-US" sz="1600" dirty="0" err="1"/>
              <a:t>pode</a:t>
            </a:r>
            <a:r>
              <a:rPr lang="en-US" sz="1600" dirty="0"/>
              <a:t> </a:t>
            </a:r>
            <a:r>
              <a:rPr lang="en-US" sz="1600" dirty="0" err="1"/>
              <a:t>subsidiar</a:t>
            </a:r>
            <a:r>
              <a:rPr lang="en-US" sz="1600" dirty="0"/>
              <a:t> as </a:t>
            </a:r>
            <a:r>
              <a:rPr lang="en-US" sz="1600" dirty="0" err="1"/>
              <a:t>pesquisas</a:t>
            </a:r>
            <a:r>
              <a:rPr lang="en-US" sz="1600" dirty="0"/>
              <a:t> </a:t>
            </a:r>
            <a:r>
              <a:rPr lang="en-US" sz="1600" dirty="0" err="1"/>
              <a:t>sobre</a:t>
            </a:r>
            <a:r>
              <a:rPr lang="en-US" sz="1600" dirty="0"/>
              <a:t> </a:t>
            </a:r>
            <a:r>
              <a:rPr lang="en-US" sz="1600" dirty="0" err="1"/>
              <a:t>impacto</a:t>
            </a:r>
            <a:r>
              <a:rPr lang="en-US" sz="1600" dirty="0"/>
              <a:t> social das </a:t>
            </a:r>
            <a:r>
              <a:rPr lang="en-US" sz="1600" dirty="0" err="1"/>
              <a:t>pesquisas</a:t>
            </a:r>
            <a:r>
              <a:rPr lang="en-US" sz="1600" dirty="0"/>
              <a:t> </a:t>
            </a:r>
            <a:r>
              <a:rPr lang="en-US" sz="1600" dirty="0" err="1"/>
              <a:t>científicas</a:t>
            </a:r>
            <a:r>
              <a:rPr lang="en-US" sz="1600" dirty="0" smtClean="0"/>
              <a:t>.</a:t>
            </a:r>
          </a:p>
          <a:p>
            <a:pPr marL="0" indent="0" algn="just">
              <a:buNone/>
            </a:pPr>
            <a:endParaRPr lang="pt-BR" sz="800" dirty="0" smtClean="0"/>
          </a:p>
          <a:p>
            <a:pPr marL="0" indent="0" algn="just">
              <a:buNone/>
            </a:pPr>
            <a:r>
              <a:rPr lang="pt-BR" sz="1200" b="1" cap="all" dirty="0" smtClean="0"/>
              <a:t>REFERÊNCIAS</a:t>
            </a:r>
            <a:endParaRPr lang="pt-BR" sz="1200" b="1" cap="all" dirty="0"/>
          </a:p>
          <a:p>
            <a:pPr marL="0" indent="0">
              <a:buNone/>
            </a:pPr>
            <a:r>
              <a:rPr lang="pt-BR" sz="1200" dirty="0"/>
              <a:t>ALTMETRIC. </a:t>
            </a:r>
            <a:r>
              <a:rPr lang="pt-BR" sz="1200" b="1" dirty="0" err="1"/>
              <a:t>An</a:t>
            </a:r>
            <a:r>
              <a:rPr lang="pt-BR" sz="1200" b="1" dirty="0"/>
              <a:t> </a:t>
            </a:r>
            <a:r>
              <a:rPr lang="pt-BR" sz="1200" b="1" dirty="0" err="1"/>
              <a:t>introduction</a:t>
            </a:r>
            <a:r>
              <a:rPr lang="pt-BR" sz="1200" b="1" dirty="0"/>
              <a:t>.</a:t>
            </a:r>
            <a:r>
              <a:rPr lang="pt-BR" sz="1200" dirty="0"/>
              <a:t> Disponível em: &lt;https://www.altmetric.com/about-altmetrics/what-are-altmetrics/&gt;. Acesso em: 28 ago. 2018.  </a:t>
            </a:r>
          </a:p>
          <a:p>
            <a:pPr marL="0" indent="0">
              <a:buNone/>
            </a:pPr>
            <a:r>
              <a:rPr lang="pt-BR" sz="1200" dirty="0" smtClean="0"/>
              <a:t>BAZZO</a:t>
            </a:r>
            <a:r>
              <a:rPr lang="pt-BR" sz="1200" dirty="0"/>
              <a:t>, W.A et al. </a:t>
            </a:r>
            <a:r>
              <a:rPr lang="pt-BR" sz="1200" b="1" dirty="0"/>
              <a:t>Introdução aos Estudos CTS (Ciência, Tecnologia e Sociedade). Organização dos Estados Ibero-americanos para a Educação, a Ciência e a Cultura (OEI)</a:t>
            </a:r>
            <a:r>
              <a:rPr lang="pt-BR" sz="1200" dirty="0"/>
              <a:t>. 172 p., 2003. Disponível em: . Acesso em: 05 abr. 2018</a:t>
            </a:r>
            <a:r>
              <a:rPr lang="pt-BR" sz="1200" dirty="0" smtClean="0"/>
              <a:t>.</a:t>
            </a:r>
            <a:r>
              <a:rPr lang="pt-BR" sz="1200" dirty="0"/>
              <a:t> </a:t>
            </a:r>
          </a:p>
          <a:p>
            <a:pPr marL="0" indent="0" algn="just">
              <a:buNone/>
            </a:pPr>
            <a:r>
              <a:rPr lang="pt-BR" sz="1200" dirty="0" smtClean="0"/>
              <a:t>¹ </a:t>
            </a:r>
            <a:r>
              <a:rPr lang="pt-BR" sz="1200" dirty="0" smtClean="0"/>
              <a:t>Rejane Galdino. Contato</a:t>
            </a:r>
            <a:r>
              <a:rPr lang="pt-BR" sz="1200" dirty="0"/>
              <a:t>: </a:t>
            </a:r>
            <a:r>
              <a:rPr lang="pt-BR" sz="1200" u="sng" dirty="0">
                <a:hlinkClick r:id="rId4"/>
              </a:rPr>
              <a:t>rejanegaldino@gmail.com</a:t>
            </a:r>
            <a:r>
              <a:rPr lang="pt-BR" sz="1200" dirty="0"/>
              <a:t> |</a:t>
            </a:r>
            <a:r>
              <a:rPr lang="pt-BR" sz="1200" dirty="0" smtClean="0"/>
              <a:t> </a:t>
            </a:r>
            <a:r>
              <a:rPr lang="pt-BR" sz="1200" dirty="0" smtClean="0"/>
              <a:t>Marcia Regina da Silva. Contato</a:t>
            </a:r>
            <a:r>
              <a:rPr lang="es-ES_tradnl" sz="1200" dirty="0" smtClean="0"/>
              <a:t>: </a:t>
            </a:r>
            <a:r>
              <a:rPr lang="es-ES_tradnl" sz="1200" u="sng" dirty="0">
                <a:hlinkClick r:id="rId5"/>
              </a:rPr>
              <a:t>marciaregina@usp.br</a:t>
            </a:r>
            <a:r>
              <a:rPr lang="es-ES_tradnl" sz="1200" dirty="0"/>
              <a:t> </a:t>
            </a:r>
            <a:endParaRPr lang="pt-BR" sz="1200" dirty="0"/>
          </a:p>
          <a:p>
            <a:pPr marL="0" indent="0" algn="just">
              <a:buNone/>
            </a:pPr>
            <a:endParaRPr lang="pt-BR" sz="1400" dirty="0"/>
          </a:p>
          <a:p>
            <a:pPr marL="0" indent="0" algn="just">
              <a:buNone/>
            </a:pPr>
            <a:endParaRPr lang="pt-BR" sz="1200" dirty="0" smtClean="0"/>
          </a:p>
          <a:p>
            <a:pPr marL="0" indent="0" algn="just">
              <a:buNone/>
            </a:pPr>
            <a:endParaRPr lang="en-GB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4098835" y="906940"/>
            <a:ext cx="5978509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1" dirty="0" smtClean="0"/>
              <a:t>Rejane GALDINO¹</a:t>
            </a:r>
            <a:r>
              <a:rPr lang="pt-BR" sz="1801" dirty="0" smtClean="0"/>
              <a:t>. </a:t>
            </a:r>
            <a:r>
              <a:rPr lang="pt-BR" sz="1801" dirty="0" smtClean="0"/>
              <a:t>UFSCar. Marcia SILVA². </a:t>
            </a:r>
            <a:r>
              <a:rPr lang="pt-BR" sz="1801" dirty="0" smtClean="0"/>
              <a:t>USP. </a:t>
            </a:r>
            <a:endParaRPr lang="en-GB" sz="1801" dirty="0"/>
          </a:p>
        </p:txBody>
      </p:sp>
    </p:spTree>
    <p:extLst>
      <p:ext uri="{BB962C8B-B14F-4D97-AF65-F5344CB8AC3E}">
        <p14:creationId xmlns:p14="http://schemas.microsoft.com/office/powerpoint/2010/main" val="257192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202</Words>
  <Application>Microsoft Office PowerPoint</Application>
  <PresentationFormat>Personalizar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Métricas alternativas de mensuração da Ciência e o estudo da Ciência, Tecnologia e Sociedade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</dc:creator>
  <cp:lastModifiedBy>Paulo Dantas</cp:lastModifiedBy>
  <cp:revision>30</cp:revision>
  <dcterms:created xsi:type="dcterms:W3CDTF">2018-10-05T23:14:10Z</dcterms:created>
  <dcterms:modified xsi:type="dcterms:W3CDTF">2018-10-10T02:59:21Z</dcterms:modified>
</cp:coreProperties>
</file>