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0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4C4EB2-3EFB-4F82-A047-7D808EF4FEDE}" type="doc">
      <dgm:prSet loTypeId="urn:microsoft.com/office/officeart/2005/8/layout/list1" loCatId="list" qsTypeId="urn:microsoft.com/office/officeart/2005/8/quickstyle/simple2" qsCatId="simple" csTypeId="urn:microsoft.com/office/officeart/2005/8/colors/accent3_5" csCatId="accent3" phldr="1"/>
      <dgm:spPr/>
      <dgm:t>
        <a:bodyPr/>
        <a:lstStyle/>
        <a:p>
          <a:endParaRPr lang="pt-BR"/>
        </a:p>
      </dgm:t>
    </dgm:pt>
    <dgm:pt modelId="{583930B6-014F-46AE-B945-EB5D103231CE}">
      <dgm:prSet phldrT="[Texto]"/>
      <dgm:spPr/>
      <dgm:t>
        <a:bodyPr/>
        <a:lstStyle/>
        <a:p>
          <a:r>
            <a:rPr lang="pt-BR" dirty="0"/>
            <a:t>Modalidades de </a:t>
          </a:r>
          <a:r>
            <a:rPr lang="pt-BR" dirty="0" err="1"/>
            <a:t>Crowdfunding</a:t>
          </a:r>
          <a:endParaRPr lang="pt-BR" dirty="0"/>
        </a:p>
      </dgm:t>
    </dgm:pt>
    <dgm:pt modelId="{8AC6B0C3-8907-4DCC-8FCB-C0FCBE39DFC6}" type="parTrans" cxnId="{8DF67977-75F4-4E31-9FDD-EF344AB22E2F}">
      <dgm:prSet/>
      <dgm:spPr/>
      <dgm:t>
        <a:bodyPr/>
        <a:lstStyle/>
        <a:p>
          <a:endParaRPr lang="pt-BR"/>
        </a:p>
      </dgm:t>
    </dgm:pt>
    <dgm:pt modelId="{079C690D-ACB3-4274-A862-C81D4963C8C8}" type="sibTrans" cxnId="{8DF67977-75F4-4E31-9FDD-EF344AB22E2F}">
      <dgm:prSet/>
      <dgm:spPr/>
      <dgm:t>
        <a:bodyPr/>
        <a:lstStyle/>
        <a:p>
          <a:endParaRPr lang="pt-BR"/>
        </a:p>
      </dgm:t>
    </dgm:pt>
    <dgm:pt modelId="{BB316A8C-2A97-4DEB-A92D-DF35E31501CA}">
      <dgm:prSet phldrT="[Texto]"/>
      <dgm:spPr/>
      <dgm:t>
        <a:bodyPr/>
        <a:lstStyle/>
        <a:p>
          <a:r>
            <a:rPr lang="pt-BR" dirty="0" err="1"/>
            <a:t>Donation</a:t>
          </a:r>
          <a:r>
            <a:rPr lang="pt-BR" dirty="0"/>
            <a:t> - doação</a:t>
          </a:r>
        </a:p>
      </dgm:t>
    </dgm:pt>
    <dgm:pt modelId="{8C8D1D87-7F99-4316-817E-885411DFAA8F}" type="parTrans" cxnId="{FD38585E-6297-465D-8582-24B941388F3B}">
      <dgm:prSet/>
      <dgm:spPr/>
      <dgm:t>
        <a:bodyPr/>
        <a:lstStyle/>
        <a:p>
          <a:endParaRPr lang="pt-BR"/>
        </a:p>
      </dgm:t>
    </dgm:pt>
    <dgm:pt modelId="{65B047E1-B5FF-4D97-919A-FF6C50641DB8}" type="sibTrans" cxnId="{FD38585E-6297-465D-8582-24B941388F3B}">
      <dgm:prSet/>
      <dgm:spPr/>
      <dgm:t>
        <a:bodyPr/>
        <a:lstStyle/>
        <a:p>
          <a:endParaRPr lang="pt-BR"/>
        </a:p>
      </dgm:t>
    </dgm:pt>
    <dgm:pt modelId="{CAD9CE4F-B434-44B8-8EFE-339E10DFE433}">
      <dgm:prSet phldrT="[Texto]"/>
      <dgm:spPr/>
      <dgm:t>
        <a:bodyPr/>
        <a:lstStyle/>
        <a:p>
          <a:r>
            <a:rPr lang="pt-BR" dirty="0" err="1"/>
            <a:t>Reward</a:t>
          </a:r>
          <a:r>
            <a:rPr lang="pt-BR" dirty="0"/>
            <a:t> </a:t>
          </a:r>
          <a:r>
            <a:rPr lang="pt-BR" dirty="0" err="1"/>
            <a:t>Based</a:t>
          </a:r>
          <a:r>
            <a:rPr lang="pt-BR" dirty="0"/>
            <a:t> – produto ou pré-compra</a:t>
          </a:r>
        </a:p>
      </dgm:t>
    </dgm:pt>
    <dgm:pt modelId="{EC1ECF4E-053A-4641-8C22-884D41022728}" type="parTrans" cxnId="{7CE62E7F-D9F1-4AB8-8704-DD0F433BFC5D}">
      <dgm:prSet/>
      <dgm:spPr/>
      <dgm:t>
        <a:bodyPr/>
        <a:lstStyle/>
        <a:p>
          <a:endParaRPr lang="pt-BR"/>
        </a:p>
      </dgm:t>
    </dgm:pt>
    <dgm:pt modelId="{8C416B6D-9106-4CFA-B5B1-B15B9ED1E966}" type="sibTrans" cxnId="{7CE62E7F-D9F1-4AB8-8704-DD0F433BFC5D}">
      <dgm:prSet/>
      <dgm:spPr/>
      <dgm:t>
        <a:bodyPr/>
        <a:lstStyle/>
        <a:p>
          <a:endParaRPr lang="pt-BR"/>
        </a:p>
      </dgm:t>
    </dgm:pt>
    <dgm:pt modelId="{E07EFD2D-FCA4-4D72-9926-E5D851989823}">
      <dgm:prSet phldrT="[Texto]"/>
      <dgm:spPr/>
      <dgm:t>
        <a:bodyPr/>
        <a:lstStyle/>
        <a:p>
          <a:r>
            <a:rPr lang="pt-BR" dirty="0" err="1"/>
            <a:t>Equity</a:t>
          </a:r>
          <a:r>
            <a:rPr lang="pt-BR" dirty="0"/>
            <a:t> - sociedade</a:t>
          </a:r>
        </a:p>
      </dgm:t>
    </dgm:pt>
    <dgm:pt modelId="{1132D099-3B89-417C-80E7-F58B4F9DB78D}" type="parTrans" cxnId="{65D638B4-E310-43BA-ADCF-81EAE8F4156D}">
      <dgm:prSet/>
      <dgm:spPr/>
      <dgm:t>
        <a:bodyPr/>
        <a:lstStyle/>
        <a:p>
          <a:endParaRPr lang="pt-BR"/>
        </a:p>
      </dgm:t>
    </dgm:pt>
    <dgm:pt modelId="{CCE763B8-12AD-4C64-9E1F-CD652BC31AF6}" type="sibTrans" cxnId="{65D638B4-E310-43BA-ADCF-81EAE8F4156D}">
      <dgm:prSet/>
      <dgm:spPr/>
      <dgm:t>
        <a:bodyPr/>
        <a:lstStyle/>
        <a:p>
          <a:endParaRPr lang="pt-BR"/>
        </a:p>
      </dgm:t>
    </dgm:pt>
    <dgm:pt modelId="{876F07D0-A294-45E3-8A31-BC97EC223633}">
      <dgm:prSet phldrT="[Texto]"/>
      <dgm:spPr/>
      <dgm:t>
        <a:bodyPr/>
        <a:lstStyle/>
        <a:p>
          <a:r>
            <a:rPr lang="pt-BR" dirty="0" err="1"/>
            <a:t>Peer</a:t>
          </a:r>
          <a:r>
            <a:rPr lang="pt-BR" dirty="0"/>
            <a:t> </a:t>
          </a:r>
          <a:r>
            <a:rPr lang="pt-BR" dirty="0" err="1"/>
            <a:t>to</a:t>
          </a:r>
          <a:r>
            <a:rPr lang="pt-BR" dirty="0"/>
            <a:t> </a:t>
          </a:r>
          <a:r>
            <a:rPr lang="pt-BR" dirty="0" err="1"/>
            <a:t>Peer</a:t>
          </a:r>
          <a:r>
            <a:rPr lang="pt-BR" dirty="0"/>
            <a:t> - empréstimo</a:t>
          </a:r>
        </a:p>
      </dgm:t>
    </dgm:pt>
    <dgm:pt modelId="{CEF28E23-BDC9-4D85-8E65-0CDFE39A2A18}" type="parTrans" cxnId="{3C454B80-048A-45F8-9F03-C45C416CCF23}">
      <dgm:prSet/>
      <dgm:spPr/>
      <dgm:t>
        <a:bodyPr/>
        <a:lstStyle/>
        <a:p>
          <a:endParaRPr lang="pt-BR"/>
        </a:p>
      </dgm:t>
    </dgm:pt>
    <dgm:pt modelId="{4CFA37DA-C2A0-46FA-8955-9A2AC2ADC475}" type="sibTrans" cxnId="{3C454B80-048A-45F8-9F03-C45C416CCF23}">
      <dgm:prSet/>
      <dgm:spPr/>
      <dgm:t>
        <a:bodyPr/>
        <a:lstStyle/>
        <a:p>
          <a:endParaRPr lang="pt-BR"/>
        </a:p>
      </dgm:t>
    </dgm:pt>
    <dgm:pt modelId="{0776EBB5-BA8B-4210-9D46-137F397CB768}" type="pres">
      <dgm:prSet presAssocID="{EA4C4EB2-3EFB-4F82-A047-7D808EF4FEDE}" presName="linear" presStyleCnt="0">
        <dgm:presLayoutVars>
          <dgm:dir/>
          <dgm:animLvl val="lvl"/>
          <dgm:resizeHandles val="exact"/>
        </dgm:presLayoutVars>
      </dgm:prSet>
      <dgm:spPr/>
    </dgm:pt>
    <dgm:pt modelId="{80A6D270-08DA-4ABC-9A6A-2790AAD10E8D}" type="pres">
      <dgm:prSet presAssocID="{583930B6-014F-46AE-B945-EB5D103231CE}" presName="parentLin" presStyleCnt="0"/>
      <dgm:spPr/>
    </dgm:pt>
    <dgm:pt modelId="{AA9D0C5C-4D7E-4A35-AEBD-481D41D8CBBB}" type="pres">
      <dgm:prSet presAssocID="{583930B6-014F-46AE-B945-EB5D103231CE}" presName="parentLeftMargin" presStyleLbl="node1" presStyleIdx="0" presStyleCnt="1"/>
      <dgm:spPr/>
    </dgm:pt>
    <dgm:pt modelId="{ED7B0109-A84B-4C82-8F5D-CBC03A3B4533}" type="pres">
      <dgm:prSet presAssocID="{583930B6-014F-46AE-B945-EB5D103231CE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B7B7539D-A4CD-43E8-AFD5-25AAD0B573EA}" type="pres">
      <dgm:prSet presAssocID="{583930B6-014F-46AE-B945-EB5D103231CE}" presName="negativeSpace" presStyleCnt="0"/>
      <dgm:spPr/>
    </dgm:pt>
    <dgm:pt modelId="{0441ECD7-34FF-47DB-8BD7-30367CC54CF9}" type="pres">
      <dgm:prSet presAssocID="{583930B6-014F-46AE-B945-EB5D103231CE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4519DC21-F89C-4466-91E4-5ED9D6E0539F}" type="presOf" srcId="{CAD9CE4F-B434-44B8-8EFE-339E10DFE433}" destId="{0441ECD7-34FF-47DB-8BD7-30367CC54CF9}" srcOrd="0" destOrd="1" presId="urn:microsoft.com/office/officeart/2005/8/layout/list1"/>
    <dgm:cxn modelId="{FD38585E-6297-465D-8582-24B941388F3B}" srcId="{583930B6-014F-46AE-B945-EB5D103231CE}" destId="{BB316A8C-2A97-4DEB-A92D-DF35E31501CA}" srcOrd="0" destOrd="0" parTransId="{8C8D1D87-7F99-4316-817E-885411DFAA8F}" sibTransId="{65B047E1-B5FF-4D97-919A-FF6C50641DB8}"/>
    <dgm:cxn modelId="{936B4271-05C8-4699-A35E-BF92441A4539}" type="presOf" srcId="{876F07D0-A294-45E3-8A31-BC97EC223633}" destId="{0441ECD7-34FF-47DB-8BD7-30367CC54CF9}" srcOrd="0" destOrd="3" presId="urn:microsoft.com/office/officeart/2005/8/layout/list1"/>
    <dgm:cxn modelId="{8DF67977-75F4-4E31-9FDD-EF344AB22E2F}" srcId="{EA4C4EB2-3EFB-4F82-A047-7D808EF4FEDE}" destId="{583930B6-014F-46AE-B945-EB5D103231CE}" srcOrd="0" destOrd="0" parTransId="{8AC6B0C3-8907-4DCC-8FCB-C0FCBE39DFC6}" sibTransId="{079C690D-ACB3-4274-A862-C81D4963C8C8}"/>
    <dgm:cxn modelId="{7CE62E7F-D9F1-4AB8-8704-DD0F433BFC5D}" srcId="{583930B6-014F-46AE-B945-EB5D103231CE}" destId="{CAD9CE4F-B434-44B8-8EFE-339E10DFE433}" srcOrd="1" destOrd="0" parTransId="{EC1ECF4E-053A-4641-8C22-884D41022728}" sibTransId="{8C416B6D-9106-4CFA-B5B1-B15B9ED1E966}"/>
    <dgm:cxn modelId="{3C454B80-048A-45F8-9F03-C45C416CCF23}" srcId="{583930B6-014F-46AE-B945-EB5D103231CE}" destId="{876F07D0-A294-45E3-8A31-BC97EC223633}" srcOrd="3" destOrd="0" parTransId="{CEF28E23-BDC9-4D85-8E65-0CDFE39A2A18}" sibTransId="{4CFA37DA-C2A0-46FA-8955-9A2AC2ADC475}"/>
    <dgm:cxn modelId="{8B2E6495-7C73-41EF-B399-51DBC3947A59}" type="presOf" srcId="{E07EFD2D-FCA4-4D72-9926-E5D851989823}" destId="{0441ECD7-34FF-47DB-8BD7-30367CC54CF9}" srcOrd="0" destOrd="2" presId="urn:microsoft.com/office/officeart/2005/8/layout/list1"/>
    <dgm:cxn modelId="{CCA8CAAB-2D8F-4433-9724-C0E5F98141F3}" type="presOf" srcId="{583930B6-014F-46AE-B945-EB5D103231CE}" destId="{ED7B0109-A84B-4C82-8F5D-CBC03A3B4533}" srcOrd="1" destOrd="0" presId="urn:microsoft.com/office/officeart/2005/8/layout/list1"/>
    <dgm:cxn modelId="{65D638B4-E310-43BA-ADCF-81EAE8F4156D}" srcId="{583930B6-014F-46AE-B945-EB5D103231CE}" destId="{E07EFD2D-FCA4-4D72-9926-E5D851989823}" srcOrd="2" destOrd="0" parTransId="{1132D099-3B89-417C-80E7-F58B4F9DB78D}" sibTransId="{CCE763B8-12AD-4C64-9E1F-CD652BC31AF6}"/>
    <dgm:cxn modelId="{268082E1-C337-41F3-A71F-7D774C2DD068}" type="presOf" srcId="{BB316A8C-2A97-4DEB-A92D-DF35E31501CA}" destId="{0441ECD7-34FF-47DB-8BD7-30367CC54CF9}" srcOrd="0" destOrd="0" presId="urn:microsoft.com/office/officeart/2005/8/layout/list1"/>
    <dgm:cxn modelId="{FFAF27F5-5ECE-4086-B34E-246186A06FA7}" type="presOf" srcId="{583930B6-014F-46AE-B945-EB5D103231CE}" destId="{AA9D0C5C-4D7E-4A35-AEBD-481D41D8CBBB}" srcOrd="0" destOrd="0" presId="urn:microsoft.com/office/officeart/2005/8/layout/list1"/>
    <dgm:cxn modelId="{9442D1FE-8935-4B31-85A7-A57F7A0EC4EE}" type="presOf" srcId="{EA4C4EB2-3EFB-4F82-A047-7D808EF4FEDE}" destId="{0776EBB5-BA8B-4210-9D46-137F397CB768}" srcOrd="0" destOrd="0" presId="urn:microsoft.com/office/officeart/2005/8/layout/list1"/>
    <dgm:cxn modelId="{784465F0-7CA2-41D0-9884-4AFF24C8D2D0}" type="presParOf" srcId="{0776EBB5-BA8B-4210-9D46-137F397CB768}" destId="{80A6D270-08DA-4ABC-9A6A-2790AAD10E8D}" srcOrd="0" destOrd="0" presId="urn:microsoft.com/office/officeart/2005/8/layout/list1"/>
    <dgm:cxn modelId="{B6BEB57C-0708-403D-85D5-4408E391EE2A}" type="presParOf" srcId="{80A6D270-08DA-4ABC-9A6A-2790AAD10E8D}" destId="{AA9D0C5C-4D7E-4A35-AEBD-481D41D8CBBB}" srcOrd="0" destOrd="0" presId="urn:microsoft.com/office/officeart/2005/8/layout/list1"/>
    <dgm:cxn modelId="{4F5AAB7F-4F91-428E-B0C5-CFC666936667}" type="presParOf" srcId="{80A6D270-08DA-4ABC-9A6A-2790AAD10E8D}" destId="{ED7B0109-A84B-4C82-8F5D-CBC03A3B4533}" srcOrd="1" destOrd="0" presId="urn:microsoft.com/office/officeart/2005/8/layout/list1"/>
    <dgm:cxn modelId="{C30C0FCC-28BF-4B32-9193-FE1AAAB8602A}" type="presParOf" srcId="{0776EBB5-BA8B-4210-9D46-137F397CB768}" destId="{B7B7539D-A4CD-43E8-AFD5-25AAD0B573EA}" srcOrd="1" destOrd="0" presId="urn:microsoft.com/office/officeart/2005/8/layout/list1"/>
    <dgm:cxn modelId="{4D02CAA2-91E4-41FB-B067-1B32D4663E8E}" type="presParOf" srcId="{0776EBB5-BA8B-4210-9D46-137F397CB768}" destId="{0441ECD7-34FF-47DB-8BD7-30367CC54CF9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41ECD7-34FF-47DB-8BD7-30367CC54CF9}">
      <dsp:nvSpPr>
        <dsp:cNvPr id="0" name=""/>
        <dsp:cNvSpPr/>
      </dsp:nvSpPr>
      <dsp:spPr>
        <a:xfrm>
          <a:off x="0" y="219530"/>
          <a:ext cx="5670958" cy="11875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0129" tIns="270764" rIns="440129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300" kern="1200" dirty="0" err="1"/>
            <a:t>Donation</a:t>
          </a:r>
          <a:r>
            <a:rPr lang="pt-BR" sz="1300" kern="1200" dirty="0"/>
            <a:t> - doação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300" kern="1200" dirty="0" err="1"/>
            <a:t>Reward</a:t>
          </a:r>
          <a:r>
            <a:rPr lang="pt-BR" sz="1300" kern="1200" dirty="0"/>
            <a:t> </a:t>
          </a:r>
          <a:r>
            <a:rPr lang="pt-BR" sz="1300" kern="1200" dirty="0" err="1"/>
            <a:t>Based</a:t>
          </a:r>
          <a:r>
            <a:rPr lang="pt-BR" sz="1300" kern="1200" dirty="0"/>
            <a:t> – produto ou pré-compra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300" kern="1200" dirty="0" err="1"/>
            <a:t>Equity</a:t>
          </a:r>
          <a:r>
            <a:rPr lang="pt-BR" sz="1300" kern="1200" dirty="0"/>
            <a:t> - sociedade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300" kern="1200" dirty="0" err="1"/>
            <a:t>Peer</a:t>
          </a:r>
          <a:r>
            <a:rPr lang="pt-BR" sz="1300" kern="1200" dirty="0"/>
            <a:t> </a:t>
          </a:r>
          <a:r>
            <a:rPr lang="pt-BR" sz="1300" kern="1200" dirty="0" err="1"/>
            <a:t>to</a:t>
          </a:r>
          <a:r>
            <a:rPr lang="pt-BR" sz="1300" kern="1200" dirty="0"/>
            <a:t> </a:t>
          </a:r>
          <a:r>
            <a:rPr lang="pt-BR" sz="1300" kern="1200" dirty="0" err="1"/>
            <a:t>Peer</a:t>
          </a:r>
          <a:r>
            <a:rPr lang="pt-BR" sz="1300" kern="1200" dirty="0"/>
            <a:t> - empréstimo</a:t>
          </a:r>
        </a:p>
      </dsp:txBody>
      <dsp:txXfrm>
        <a:off x="0" y="219530"/>
        <a:ext cx="5670958" cy="1187550"/>
      </dsp:txXfrm>
    </dsp:sp>
    <dsp:sp modelId="{ED7B0109-A84B-4C82-8F5D-CBC03A3B4533}">
      <dsp:nvSpPr>
        <dsp:cNvPr id="0" name=""/>
        <dsp:cNvSpPr/>
      </dsp:nvSpPr>
      <dsp:spPr>
        <a:xfrm>
          <a:off x="283547" y="27650"/>
          <a:ext cx="3969670" cy="383760"/>
        </a:xfrm>
        <a:prstGeom prst="roundRect">
          <a:avLst/>
        </a:prstGeom>
        <a:solidFill>
          <a:schemeClr val="accent3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0044" tIns="0" rIns="150044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300" kern="1200" dirty="0"/>
            <a:t>Modalidades de </a:t>
          </a:r>
          <a:r>
            <a:rPr lang="pt-BR" sz="1300" kern="1200" dirty="0" err="1"/>
            <a:t>Crowdfunding</a:t>
          </a:r>
          <a:endParaRPr lang="pt-BR" sz="1300" kern="1200" dirty="0"/>
        </a:p>
      </dsp:txBody>
      <dsp:txXfrm>
        <a:off x="302281" y="46384"/>
        <a:ext cx="3932202" cy="3462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7AF74D-8FBF-42DC-B392-A5148BAEB3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27B76EB-A041-45B9-8724-568137BFEE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B8C1B87-9FBC-485E-85F7-AF0F11CF1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B1E8-B0E2-4E76-A6D9-8B2D3F479B4E}" type="datetimeFigureOut">
              <a:rPr lang="pt-BR" smtClean="0"/>
              <a:t>10/10/2018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783FF28-F7C8-4776-BB66-29CE93CE0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FCDA171-7328-4192-B300-26989DB77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D3A17-5DC7-4532-B631-64E6542349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2922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DA0FDE-3BC0-46FB-B10D-4A1978EC5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26D5A5E-2BFF-4C8D-9647-0F0CDEC2A3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E48AAC9-C613-4321-8A2E-57DB92403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B1E8-B0E2-4E76-A6D9-8B2D3F479B4E}" type="datetimeFigureOut">
              <a:rPr lang="pt-BR" smtClean="0"/>
              <a:t>10/10/2018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1C2522E-E3B7-4611-B771-EDCC50003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6D73269-423A-4F08-B122-3E6083660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D3A17-5DC7-4532-B631-64E6542349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9094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D827660-39CE-406E-AACC-E327B47A33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90DCCD9-C9E9-4455-8DE6-1C35E75D1E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C1682B4-3AAB-446E-A5C3-728B4806D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B1E8-B0E2-4E76-A6D9-8B2D3F479B4E}" type="datetimeFigureOut">
              <a:rPr lang="pt-BR" smtClean="0"/>
              <a:t>10/10/2018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35260DA-42F3-4BDD-9CAB-70CCA795D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E4BD0D0-4F23-4794-948A-96518940A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D3A17-5DC7-4532-B631-64E6542349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1780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3C6B5E-3FAB-4249-9C97-76FCA7FB0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A72FE13-F366-4289-9A07-118C02573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54CABAC-EDC5-47CF-9053-A0E0AB1DA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B1E8-B0E2-4E76-A6D9-8B2D3F479B4E}" type="datetimeFigureOut">
              <a:rPr lang="pt-BR" smtClean="0"/>
              <a:t>10/10/2018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4BE4CAA-089F-4F57-983D-30A5C3354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80BEF66-4FAB-4179-A2BF-E4BBE6056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D3A17-5DC7-4532-B631-64E6542349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2547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952CA6-5954-4B4F-A3F6-EF02CA52F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E77901B-CC86-4C68-92DB-9E56348A32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9260D6F-BF39-4C08-A43E-464A13A51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B1E8-B0E2-4E76-A6D9-8B2D3F479B4E}" type="datetimeFigureOut">
              <a:rPr lang="pt-BR" smtClean="0"/>
              <a:t>10/10/2018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4C9FB6E-BFAC-4DB6-AB20-6D98235CC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A6C8EEB-6999-4FEA-BB0E-5C46B91F1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D3A17-5DC7-4532-B631-64E6542349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1877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A72F85-625A-4C4F-9D5F-413742E49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31EDA5C-51F6-4401-B6A9-BF9189FA15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C52A727-90D2-45AD-9DE0-6A1DF335FD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1CAE09F-A315-4A2C-86AF-9990C07BF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B1E8-B0E2-4E76-A6D9-8B2D3F479B4E}" type="datetimeFigureOut">
              <a:rPr lang="pt-BR" smtClean="0"/>
              <a:t>10/10/2018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F9E2F5A-7784-4D14-8E52-17A2BD3E8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7B015B2-A30A-4426-8F9E-AA72FA61A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D3A17-5DC7-4532-B631-64E6542349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0267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26D9B3-8374-4AD9-B705-D8E76E56C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C9ECAA5-5379-49BE-B679-1BA3F10A8E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E7D8631-3298-4D1C-B86A-B19BD3062D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4F24ADE4-0A0A-4A12-85B0-6CC94E8836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6C73960-7A6C-4722-B890-EBB7E2D201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88CB098B-2D14-4C19-BFE2-20A9F9197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B1E8-B0E2-4E76-A6D9-8B2D3F479B4E}" type="datetimeFigureOut">
              <a:rPr lang="pt-BR" smtClean="0"/>
              <a:t>10/10/2018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8857BE7-B9D3-450B-9781-E022988FA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F444DEAB-C9F0-4C8D-957A-3C4B140D4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D3A17-5DC7-4532-B631-64E6542349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818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86584D-8F10-4D83-AE06-2AB13219F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03CBFC9-56CC-4B7C-922C-9D89FFAE0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B1E8-B0E2-4E76-A6D9-8B2D3F479B4E}" type="datetimeFigureOut">
              <a:rPr lang="pt-BR" smtClean="0"/>
              <a:t>10/10/2018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438E8B2-6A94-4E3A-B4F9-9B01A5E2B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53AD568-A19B-4D2F-9F12-8483634A9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D3A17-5DC7-4532-B631-64E6542349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0022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0D92950-27BE-40DB-8D1A-0180956B9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B1E8-B0E2-4E76-A6D9-8B2D3F479B4E}" type="datetimeFigureOut">
              <a:rPr lang="pt-BR" smtClean="0"/>
              <a:t>10/10/2018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947BD769-1E06-4D84-A2FC-D17769FEA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8248898-C84F-435C-B448-1B729B20E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D3A17-5DC7-4532-B631-64E6542349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0685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240641-CAD2-4152-A0BC-128BF2E46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62A7165-3826-4AE8-95E3-1421F1CEE4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F471ED6-D82D-4C43-B867-9FAFAF92E7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E3C864B-F99C-49D3-BC60-96195FC57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B1E8-B0E2-4E76-A6D9-8B2D3F479B4E}" type="datetimeFigureOut">
              <a:rPr lang="pt-BR" smtClean="0"/>
              <a:t>10/10/2018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8BB2C3D-DAFB-4EC4-8C45-1564E6F25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B9B087C-BA27-4573-8CBE-461AB5A31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D3A17-5DC7-4532-B631-64E6542349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6555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93E4D6-42A4-4B85-A725-735DD8480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DDFA6EE-8439-4A0E-95B2-55CF037DC8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17617E1-8E6A-4900-A726-3A4D91BE39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4BE6C1C-F117-4DCE-B20A-35DBE60B2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B1E8-B0E2-4E76-A6D9-8B2D3F479B4E}" type="datetimeFigureOut">
              <a:rPr lang="pt-BR" smtClean="0"/>
              <a:t>10/10/2018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8CD3DFF-7691-414C-8943-1D0C37C06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323D464-93DC-42AC-85BE-77F124BCF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D3A17-5DC7-4532-B631-64E6542349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313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B281ED5-8FDF-4832-98FE-7BF023520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873930B-FA88-49AD-AFE8-EC0E4CC627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1098EFC-5073-47DC-9294-16C0929892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0B1E8-B0E2-4E76-A6D9-8B2D3F479B4E}" type="datetimeFigureOut">
              <a:rPr lang="pt-BR" smtClean="0"/>
              <a:t>10/10/2018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D6739A8-D7E4-43CC-86F6-0F02001A68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A3A95A6-A650-4FE7-B382-7AB736770A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D3A17-5DC7-4532-B631-64E6542349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8284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6CBAE0-C305-43E6-A178-328CE212F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cap="all" dirty="0"/>
              <a:t>CROWDFUNDING COMO FONTE DE FINANCIAMENTO PARA A INOVAÇÃO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D2451A7-0FE8-442D-A3FB-929172BF1C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8633"/>
            <a:ext cx="10515600" cy="4351338"/>
          </a:xfrm>
        </p:spPr>
        <p:txBody>
          <a:bodyPr/>
          <a:lstStyle/>
          <a:p>
            <a:pPr marL="457200" lvl="1" indent="0">
              <a:buNone/>
            </a:pPr>
            <a:r>
              <a:rPr lang="pt-BR" dirty="0"/>
              <a:t>							     Alina HASSEM, UFSCAR</a:t>
            </a:r>
          </a:p>
          <a:p>
            <a:pPr marL="457200" lvl="1" indent="0">
              <a:buNone/>
            </a:pPr>
            <a:r>
              <a:rPr lang="pt-BR" dirty="0"/>
              <a:t>							     Flávia SALMAZIO, UFSCAR</a:t>
            </a:r>
          </a:p>
          <a:p>
            <a:pPr marL="457200" lvl="1" indent="0">
              <a:buNone/>
            </a:pPr>
            <a:r>
              <a:rPr lang="pt-BR" dirty="0"/>
              <a:t>							     Roberto FERRARI, UFSCAR	</a:t>
            </a:r>
          </a:p>
          <a:p>
            <a:pPr marL="457200" lvl="1" indent="0">
              <a:buNone/>
            </a:pPr>
            <a:endParaRPr lang="pt-BR" dirty="0"/>
          </a:p>
          <a:p>
            <a:pPr marL="457200" lvl="1" indent="0">
              <a:buNone/>
            </a:pPr>
            <a:endParaRPr lang="pt-BR" dirty="0"/>
          </a:p>
          <a:p>
            <a:pPr marL="457200" lvl="1" indent="0">
              <a:buNone/>
            </a:pPr>
            <a:endParaRPr lang="pt-BR" sz="1800" dirty="0"/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3005D3D8-3BA0-4D62-B81B-269C790F84DC}"/>
              </a:ext>
            </a:extLst>
          </p:cNvPr>
          <p:cNvSpPr/>
          <p:nvPr/>
        </p:nvSpPr>
        <p:spPr>
          <a:xfrm>
            <a:off x="939567" y="1690688"/>
            <a:ext cx="6551802" cy="813732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/>
              <a:t>Indicadores de Produção Científica </a:t>
            </a:r>
            <a:r>
              <a:rPr lang="pt-BR" dirty="0" err="1"/>
              <a:t>Crowdfunding</a:t>
            </a:r>
            <a:r>
              <a:rPr lang="pt-BR" dirty="0"/>
              <a:t> – Base </a:t>
            </a:r>
            <a:r>
              <a:rPr lang="pt-BR" dirty="0" err="1"/>
              <a:t>Scopus</a:t>
            </a:r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9890588-3FF7-4F75-9DD5-7305AB7C3DC9}"/>
              </a:ext>
            </a:extLst>
          </p:cNvPr>
          <p:cNvSpPr txBox="1"/>
          <p:nvPr/>
        </p:nvSpPr>
        <p:spPr>
          <a:xfrm>
            <a:off x="939566" y="2785145"/>
            <a:ext cx="111321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Crowdfunding</a:t>
            </a:r>
            <a:r>
              <a:rPr lang="pt-BR" sz="1600" dirty="0"/>
              <a:t> é captar recursos financeiros por meio da internet através de pequenas contribuições de muitas pessoas.</a:t>
            </a:r>
          </a:p>
        </p:txBody>
      </p:sp>
      <p:graphicFrame>
        <p:nvGraphicFramePr>
          <p:cNvPr id="9" name="Diagrama 8">
            <a:extLst>
              <a:ext uri="{FF2B5EF4-FFF2-40B4-BE49-F238E27FC236}">
                <a16:creationId xmlns:a16="http://schemas.microsoft.com/office/drawing/2014/main" id="{C43ED16A-4773-49F0-A0D1-735E282D3C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80338664"/>
              </p:ext>
            </p:extLst>
          </p:nvPr>
        </p:nvGraphicFramePr>
        <p:xfrm>
          <a:off x="939567" y="3128881"/>
          <a:ext cx="5670958" cy="14347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Imagem 10" descr="https://lh3.googleusercontent.com/1V0for_MlDcHErVwepkH_Lu3AU3Jgq3aUB9rao-DNSr56cBK6UiwpV0_4VBbr0gd_oTsuzPc0WPMSgSY0ZTGNqlto5gWrtr7kyezP9gYUKuM_7VKsjkD6BjtkygnUI_DNyTBAqQC">
            <a:extLst>
              <a:ext uri="{FF2B5EF4-FFF2-40B4-BE49-F238E27FC236}">
                <a16:creationId xmlns:a16="http://schemas.microsoft.com/office/drawing/2014/main" id="{8971F87D-72EA-412E-B060-2A6D2F08D249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566" y="4657725"/>
            <a:ext cx="3552825" cy="220027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5DFA810F-F611-47E4-A31B-313E49461493}"/>
              </a:ext>
            </a:extLst>
          </p:cNvPr>
          <p:cNvSpPr/>
          <p:nvPr/>
        </p:nvSpPr>
        <p:spPr>
          <a:xfrm>
            <a:off x="6711892" y="3303507"/>
            <a:ext cx="5343787" cy="8717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dirty="0"/>
              <a:t>Países que mais publicam: Estados Unidos, Reino Unido, Alemanha e China.</a:t>
            </a:r>
          </a:p>
          <a:p>
            <a:r>
              <a:rPr lang="pt-BR" dirty="0">
                <a:solidFill>
                  <a:schemeClr val="accent6">
                    <a:lumMod val="50000"/>
                  </a:schemeClr>
                </a:solidFill>
              </a:rPr>
              <a:t>Brasil: 22º posição no ranking com 11 publicações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id="{1D666BFB-66B0-4F5B-BFDA-A0A81509B13D}"/>
              </a:ext>
            </a:extLst>
          </p:cNvPr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9912" y="4657725"/>
            <a:ext cx="3432175" cy="2115185"/>
          </a:xfrm>
          <a:prstGeom prst="rect">
            <a:avLst/>
          </a:prstGeom>
          <a:noFill/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3D9610E9-A887-4700-A322-50D7E83BDFE0}"/>
              </a:ext>
            </a:extLst>
          </p:cNvPr>
          <p:cNvSpPr txBox="1"/>
          <p:nvPr/>
        </p:nvSpPr>
        <p:spPr>
          <a:xfrm>
            <a:off x="7920067" y="4338279"/>
            <a:ext cx="430355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Referências:</a:t>
            </a:r>
          </a:p>
          <a:p>
            <a:r>
              <a:rPr lang="pt-BR" sz="1200" dirty="0"/>
              <a:t>CVM Regulamenta </a:t>
            </a:r>
            <a:r>
              <a:rPr lang="pt-BR" sz="1200" dirty="0" err="1"/>
              <a:t>Crowdfunding</a:t>
            </a:r>
            <a:r>
              <a:rPr lang="pt-BR" sz="1200" dirty="0"/>
              <a:t> de Investimento. Disponível em &lt;http://www.cvm.gov.br/noticias/arquivos/2017/20170713-2.html&gt;</a:t>
            </a:r>
          </a:p>
          <a:p>
            <a:r>
              <a:rPr lang="pt-BR" sz="1200" dirty="0"/>
              <a:t>FERRARI, R. Empreendedorismo para computação: criando negócios de tecnologia. Elsevier, 2009</a:t>
            </a:r>
          </a:p>
          <a:p>
            <a:r>
              <a:rPr lang="pt-BR" sz="1200" dirty="0"/>
              <a:t>MONTEIRO, M.C.P. </a:t>
            </a:r>
            <a:r>
              <a:rPr lang="pt-BR" sz="1200" dirty="0" err="1"/>
              <a:t>Crowdfunding</a:t>
            </a:r>
            <a:r>
              <a:rPr lang="pt-BR" sz="1200" dirty="0"/>
              <a:t> no Brasil: uma análise sobre as motivações de quem participa. Rio de Janeiro, 2014, 124p, Dissertação de Mestrado em Gestão Empresarial, Fundação Getúlio Vargas, Escola Brasileira de Administração Pública e de Empresas, 2014</a:t>
            </a:r>
          </a:p>
          <a:p>
            <a:r>
              <a:rPr lang="pt-BR" sz="1200" dirty="0"/>
              <a:t>SCOPUS. Disponível em: http://www.periodicos.capes.gov.br/ </a:t>
            </a:r>
          </a:p>
          <a:p>
            <a:endParaRPr lang="pt-BR" sz="1200" dirty="0"/>
          </a:p>
          <a:p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42003106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189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CROWDFUNDING COMO FONTE DE FINANCIAMENTO PARA A INOVAÇÃO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Alina Hassem</dc:creator>
  <cp:lastModifiedBy>Alina Hassem</cp:lastModifiedBy>
  <cp:revision>7</cp:revision>
  <dcterms:created xsi:type="dcterms:W3CDTF">2018-10-09T22:08:39Z</dcterms:created>
  <dcterms:modified xsi:type="dcterms:W3CDTF">2018-10-10T10:43:44Z</dcterms:modified>
</cp:coreProperties>
</file>