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E802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60"/>
  </p:normalViewPr>
  <p:slideViewPr>
    <p:cSldViewPr>
      <p:cViewPr>
        <p:scale>
          <a:sx n="90" d="100"/>
          <a:sy n="90" d="100"/>
        </p:scale>
        <p:origin x="-804" y="-13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8E1A9-EA90-4C0E-A0B6-E42B3B6454FE}" type="datetimeFigureOut">
              <a:rPr lang="pt-BR" smtClean="0"/>
              <a:pPr/>
              <a:t>09/10/2018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83ACC4-EA5D-43FB-86B0-92049AA303D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83ACC4-EA5D-43FB-86B0-92049AA303DF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5A8E1-7953-4CAA-BD8E-A869A232FB21}" type="datetimeFigureOut">
              <a:rPr lang="pt-BR" smtClean="0"/>
              <a:pPr/>
              <a:t>09/10/2018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66842-D277-4E1D-93FF-B7C05DEE2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5A8E1-7953-4CAA-BD8E-A869A232FB21}" type="datetimeFigureOut">
              <a:rPr lang="pt-BR" smtClean="0"/>
              <a:pPr/>
              <a:t>09/10/2018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66842-D277-4E1D-93FF-B7C05DEE2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5A8E1-7953-4CAA-BD8E-A869A232FB21}" type="datetimeFigureOut">
              <a:rPr lang="pt-BR" smtClean="0"/>
              <a:pPr/>
              <a:t>09/10/2018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66842-D277-4E1D-93FF-B7C05DEE2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5A8E1-7953-4CAA-BD8E-A869A232FB21}" type="datetimeFigureOut">
              <a:rPr lang="pt-BR" smtClean="0"/>
              <a:pPr/>
              <a:t>09/10/2018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66842-D277-4E1D-93FF-B7C05DEE2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5A8E1-7953-4CAA-BD8E-A869A232FB21}" type="datetimeFigureOut">
              <a:rPr lang="pt-BR" smtClean="0"/>
              <a:pPr/>
              <a:t>09/10/2018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66842-D277-4E1D-93FF-B7C05DEE2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5A8E1-7953-4CAA-BD8E-A869A232FB21}" type="datetimeFigureOut">
              <a:rPr lang="pt-BR" smtClean="0"/>
              <a:pPr/>
              <a:t>09/10/2018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66842-D277-4E1D-93FF-B7C05DEE2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5A8E1-7953-4CAA-BD8E-A869A232FB21}" type="datetimeFigureOut">
              <a:rPr lang="pt-BR" smtClean="0"/>
              <a:pPr/>
              <a:t>09/10/2018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66842-D277-4E1D-93FF-B7C05DEE2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5A8E1-7953-4CAA-BD8E-A869A232FB21}" type="datetimeFigureOut">
              <a:rPr lang="pt-BR" smtClean="0"/>
              <a:pPr/>
              <a:t>09/10/2018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66842-D277-4E1D-93FF-B7C05DEE2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5A8E1-7953-4CAA-BD8E-A869A232FB21}" type="datetimeFigureOut">
              <a:rPr lang="pt-BR" smtClean="0"/>
              <a:pPr/>
              <a:t>09/10/2018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66842-D277-4E1D-93FF-B7C05DEE2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5A8E1-7953-4CAA-BD8E-A869A232FB21}" type="datetimeFigureOut">
              <a:rPr lang="pt-BR" smtClean="0"/>
              <a:pPr/>
              <a:t>09/10/2018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66842-D277-4E1D-93FF-B7C05DEE2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5A8E1-7953-4CAA-BD8E-A869A232FB21}" type="datetimeFigureOut">
              <a:rPr lang="pt-BR" smtClean="0"/>
              <a:pPr/>
              <a:t>09/10/2018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66842-D277-4E1D-93FF-B7C05DEE2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5A8E1-7953-4CAA-BD8E-A869A232FB21}" type="datetimeFigureOut">
              <a:rPr lang="pt-BR" smtClean="0"/>
              <a:pPr/>
              <a:t>09/10/2018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66842-D277-4E1D-93FF-B7C05DEE2C6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zzafalon@gmail.com" TargetMode="External"/><Relationship Id="rId5" Type="http://schemas.openxmlformats.org/officeDocument/2006/relationships/hyperlink" Target="mailto:camilosemensato@gmail.com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2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0" y="1"/>
            <a:ext cx="1392060" cy="98757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</p:pic>
      <p:sp>
        <p:nvSpPr>
          <p:cNvPr id="6" name="CaixaDeTexto 5"/>
          <p:cNvSpPr txBox="1"/>
          <p:nvPr/>
        </p:nvSpPr>
        <p:spPr>
          <a:xfrm>
            <a:off x="1515876" y="99758"/>
            <a:ext cx="7430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BIBLIOTECA DIGITAL TEMÁTICA DE PUBLICAÇÕES ACADÊMICO-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CIENTÍFICAS BRASILEIRAS SOBRE O USO MEDICINAL DA CANNABIS: UMA PROPOSTA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93079" y="1344712"/>
            <a:ext cx="4152052" cy="3100849"/>
          </a:xfrm>
          <a:prstGeom prst="rect">
            <a:avLst/>
          </a:prstGeom>
          <a:noFill/>
          <a:ln>
            <a:solidFill>
              <a:srgbClr val="0E8029"/>
            </a:solidFill>
          </a:ln>
          <a:effectLst/>
        </p:spPr>
        <p:txBody>
          <a:bodyPr wrap="square" rtlCol="0">
            <a:spAutoFit/>
          </a:bodyPr>
          <a:lstStyle/>
          <a:p>
            <a:pPr algn="just"/>
            <a:r>
              <a:rPr lang="pt-BR" sz="1150" dirty="0" smtClean="0">
                <a:latin typeface="Arial" pitchFamily="34" charset="0"/>
                <a:cs typeface="Arial" pitchFamily="34" charset="0"/>
              </a:rPr>
              <a:t>        A </a:t>
            </a:r>
            <a:r>
              <a:rPr lang="pt-BR" sz="1150" dirty="0">
                <a:latin typeface="Arial" pitchFamily="34" charset="0"/>
                <a:cs typeface="Arial" pitchFamily="34" charset="0"/>
              </a:rPr>
              <a:t>planta </a:t>
            </a:r>
            <a:r>
              <a:rPr lang="pt-BR" sz="1150" i="1" dirty="0">
                <a:latin typeface="Arial" pitchFamily="34" charset="0"/>
                <a:cs typeface="Arial" pitchFamily="34" charset="0"/>
              </a:rPr>
              <a:t>Cannabis Sativa </a:t>
            </a:r>
            <a:r>
              <a:rPr lang="pt-BR" sz="1150" dirty="0">
                <a:latin typeface="Arial" pitchFamily="34" charset="0"/>
                <a:cs typeface="Arial" pitchFamily="34" charset="0"/>
              </a:rPr>
              <a:t>tem sido utilizada pelos seres humanos há milênios. Pesquisas científicas têm evidenciado que os </a:t>
            </a:r>
            <a:r>
              <a:rPr lang="pt-BR" sz="1150" dirty="0" err="1">
                <a:latin typeface="Arial" pitchFamily="34" charset="0"/>
                <a:cs typeface="Arial" pitchFamily="34" charset="0"/>
              </a:rPr>
              <a:t>canabinóides</a:t>
            </a:r>
            <a:r>
              <a:rPr lang="pt-BR" sz="1150" dirty="0">
                <a:latin typeface="Arial" pitchFamily="34" charset="0"/>
                <a:cs typeface="Arial" pitchFamily="34" charset="0"/>
              </a:rPr>
              <a:t> podem auxiliar no tratamento de diversas enfermidades. Entende-se que o </a:t>
            </a:r>
            <a:r>
              <a:rPr lang="pt-BR" sz="1150" dirty="0" err="1">
                <a:latin typeface="Arial" pitchFamily="34" charset="0"/>
                <a:cs typeface="Arial" pitchFamily="34" charset="0"/>
              </a:rPr>
              <a:t>proibicionismo</a:t>
            </a:r>
            <a:r>
              <a:rPr lang="pt-BR" sz="1150" dirty="0">
                <a:latin typeface="Arial" pitchFamily="34" charset="0"/>
                <a:cs typeface="Arial" pitchFamily="34" charset="0"/>
              </a:rPr>
              <a:t> da </a:t>
            </a:r>
            <a:r>
              <a:rPr lang="pt-BR" sz="1150" i="1" dirty="0">
                <a:latin typeface="Arial" pitchFamily="34" charset="0"/>
                <a:cs typeface="Arial" pitchFamily="34" charset="0"/>
              </a:rPr>
              <a:t>Cannabis</a:t>
            </a:r>
            <a:r>
              <a:rPr lang="pt-BR" sz="1150" dirty="0">
                <a:latin typeface="Arial" pitchFamily="34" charset="0"/>
                <a:cs typeface="Arial" pitchFamily="34" charset="0"/>
              </a:rPr>
              <a:t> atrasou e impediu o desenvolvimento de pesquisas cientificas sobre as diversas aplicações da planta. Apesar disso, </a:t>
            </a:r>
            <a:r>
              <a:rPr lang="pt-BR" sz="1150" dirty="0" err="1">
                <a:latin typeface="Arial" pitchFamily="34" charset="0"/>
                <a:cs typeface="Arial" pitchFamily="34" charset="0"/>
              </a:rPr>
              <a:t>Witte</a:t>
            </a:r>
            <a:r>
              <a:rPr lang="pt-BR" sz="1150" dirty="0">
                <a:latin typeface="Arial" pitchFamily="34" charset="0"/>
                <a:cs typeface="Arial" pitchFamily="34" charset="0"/>
              </a:rPr>
              <a:t> (2015, p. 17) indica que as pesquisas “[...] procuram investigar a eficácia da </a:t>
            </a:r>
            <a:r>
              <a:rPr lang="pt-BR" sz="1150" dirty="0" err="1">
                <a:latin typeface="Arial" pitchFamily="34" charset="0"/>
                <a:cs typeface="Arial" pitchFamily="34" charset="0"/>
              </a:rPr>
              <a:t>canábis</a:t>
            </a:r>
            <a:r>
              <a:rPr lang="pt-BR" sz="1150" dirty="0">
                <a:latin typeface="Arial" pitchFamily="34" charset="0"/>
                <a:cs typeface="Arial" pitchFamily="34" charset="0"/>
              </a:rPr>
              <a:t> em terapias conhecidas há milhares de anos, muitas das quais se originaram na Índia e na China, a partir do terceiro milênio a.C.”. Esta pesquisa tem como objetivo apresentar uma proposta da Biblioteca Digital Temática de Publicações Acadêmico-Cientificas Brasileiras sobre o Uso Medicinal da </a:t>
            </a:r>
            <a:r>
              <a:rPr lang="pt-BR" sz="1150" i="1" dirty="0">
                <a:latin typeface="Arial" pitchFamily="34" charset="0"/>
                <a:cs typeface="Arial" pitchFamily="34" charset="0"/>
              </a:rPr>
              <a:t>Cannabis</a:t>
            </a:r>
            <a:r>
              <a:rPr lang="pt-BR" sz="1150" dirty="0">
                <a:latin typeface="Arial" pitchFamily="34" charset="0"/>
                <a:cs typeface="Arial" pitchFamily="34" charset="0"/>
              </a:rPr>
              <a:t>. Justifica-se a pesquisa pois, além de o tema ser de interesse de pesquisadores, devido à aderência a problemas sociais, educativos e de saúde, há publicações acadêmico-científicas voltadas ao tema, e metodologias e </a:t>
            </a:r>
            <a:endParaRPr lang="pt-BR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516216" y="863612"/>
            <a:ext cx="280831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/>
              <a:t>Camilo SEMENSATO. UFSCar  </a:t>
            </a:r>
          </a:p>
          <a:p>
            <a:r>
              <a:rPr lang="pt-BR" sz="1700" dirty="0"/>
              <a:t>Zaira ZAFALON. UFSCar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42292" y="4393278"/>
            <a:ext cx="45365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95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950" b="1" dirty="0">
                <a:latin typeface="Arial" pitchFamily="34" charset="0"/>
                <a:cs typeface="Arial" pitchFamily="34" charset="0"/>
              </a:rPr>
              <a:t>REFERÊNCIAS</a:t>
            </a:r>
          </a:p>
          <a:p>
            <a:pPr algn="just"/>
            <a:endParaRPr lang="pt-BR" sz="95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950" dirty="0">
                <a:latin typeface="Arial" pitchFamily="34" charset="0"/>
                <a:cs typeface="Arial" pitchFamily="34" charset="0"/>
              </a:rPr>
              <a:t>WITTE, S. O uso medicinal da </a:t>
            </a:r>
            <a:r>
              <a:rPr lang="pt-BR" sz="950" dirty="0" err="1">
                <a:latin typeface="Arial" pitchFamily="34" charset="0"/>
                <a:cs typeface="Arial" pitchFamily="34" charset="0"/>
              </a:rPr>
              <a:t>Canabis</a:t>
            </a:r>
            <a:r>
              <a:rPr lang="pt-BR" sz="950" dirty="0">
                <a:latin typeface="Arial" pitchFamily="34" charset="0"/>
                <a:cs typeface="Arial" pitchFamily="34" charset="0"/>
              </a:rPr>
              <a:t>. [Brasil]: Chiado, 2015.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5231308" y="4124093"/>
            <a:ext cx="40679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>
                <a:latin typeface="Arial" pitchFamily="34" charset="0"/>
                <a:cs typeface="Arial" pitchFamily="34" charset="0"/>
              </a:rPr>
              <a:t>Contatos: </a:t>
            </a:r>
            <a:r>
              <a:rPr lang="pt-BR" sz="900" dirty="0">
                <a:latin typeface="Arial" pitchFamily="34" charset="0"/>
                <a:cs typeface="Arial" pitchFamily="34" charset="0"/>
                <a:hlinkClick r:id="rId5"/>
              </a:rPr>
              <a:t>camilosemensato@gmail.com</a:t>
            </a:r>
            <a:r>
              <a:rPr lang="pt-BR" sz="900" dirty="0">
                <a:latin typeface="Arial" pitchFamily="34" charset="0"/>
                <a:cs typeface="Arial" pitchFamily="34" charset="0"/>
              </a:rPr>
              <a:t> /  </a:t>
            </a:r>
            <a:r>
              <a:rPr lang="pt-BR" sz="900" dirty="0">
                <a:latin typeface="Arial" pitchFamily="34" charset="0"/>
                <a:cs typeface="Arial" pitchFamily="34" charset="0"/>
                <a:hlinkClick r:id="rId6"/>
              </a:rPr>
              <a:t>zzafalon@gmail.com</a:t>
            </a:r>
            <a:r>
              <a:rPr lang="pt-BR" sz="9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13" name="Imagem 12" descr="logo gptai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668323" y="4388092"/>
            <a:ext cx="2252049" cy="648072"/>
          </a:xfrm>
          <a:prstGeom prst="rect">
            <a:avLst/>
          </a:prstGeom>
        </p:spPr>
      </p:pic>
      <p:sp>
        <p:nvSpPr>
          <p:cNvPr id="16" name="CaixaDeTexto 15"/>
          <p:cNvSpPr txBox="1"/>
          <p:nvPr/>
        </p:nvSpPr>
        <p:spPr>
          <a:xfrm>
            <a:off x="4986300" y="1546002"/>
            <a:ext cx="3960440" cy="2392963"/>
          </a:xfrm>
          <a:prstGeom prst="rect">
            <a:avLst/>
          </a:prstGeom>
          <a:noFill/>
          <a:ln>
            <a:solidFill>
              <a:srgbClr val="0E8029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1150" dirty="0">
                <a:latin typeface="Arial" pitchFamily="34" charset="0"/>
                <a:cs typeface="Arial" pitchFamily="34" charset="0"/>
              </a:rPr>
              <a:t>instrumentos da Ciência da Informação para que haja organização, disseminação e acesso a tal material.</a:t>
            </a:r>
            <a:r>
              <a:rPr lang="pt-BR" sz="900" dirty="0">
                <a:latin typeface="Arial" pitchFamily="34" charset="0"/>
                <a:cs typeface="Arial" pitchFamily="34" charset="0"/>
              </a:rPr>
              <a:t> </a:t>
            </a:r>
            <a:endParaRPr lang="pt-BR" sz="9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9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pt-BR" sz="1150" dirty="0" smtClean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BR" sz="1150" dirty="0">
                <a:latin typeface="Arial" panose="020B0604020202020204" pitchFamily="34" charset="0"/>
                <a:cs typeface="Arial" panose="020B0604020202020204" pitchFamily="34" charset="0"/>
              </a:rPr>
              <a:t>objetivos são exploratórios e descritivos, e é desenvolvida com procedimentos bibliográficos e documentais. Quanto aos procedimentos metodológicos a pesquisa tem abordagem qualitativa e natureza aplicada. Acrescenta-se que a metodologia empregada tem como base uma proposta de consolidação da política de desenvolvimento de coleções e a exploração de pesquisas sobre bibliotecas digitais temáticas a partir de software livre. Por fim prevê a definição de um tutorial de instalação do Software </a:t>
            </a:r>
            <a:r>
              <a:rPr lang="pt-BR" sz="1150" dirty="0" err="1">
                <a:latin typeface="Arial" pitchFamily="34" charset="0"/>
                <a:cs typeface="Arial" pitchFamily="34" charset="0"/>
              </a:rPr>
              <a:t>Greenstone</a:t>
            </a:r>
            <a:r>
              <a:rPr lang="pt-BR" sz="1150" dirty="0">
                <a:latin typeface="Arial" pitchFamily="34" charset="0"/>
                <a:cs typeface="Arial" pitchFamily="34" charset="0"/>
              </a:rPr>
              <a:t>, bem como de sua configuração e funcionamento.  </a:t>
            </a:r>
            <a:endParaRPr lang="pt-BR" sz="11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Áp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309</Words>
  <Application>Microsoft Office PowerPoint</Application>
  <PresentationFormat>Apresentação na tela (16:9)</PresentationFormat>
  <Paragraphs>13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Andrea</dc:creator>
  <cp:lastModifiedBy>Andrea</cp:lastModifiedBy>
  <cp:revision>43</cp:revision>
  <dcterms:created xsi:type="dcterms:W3CDTF">2018-10-08T20:58:37Z</dcterms:created>
  <dcterms:modified xsi:type="dcterms:W3CDTF">2018-10-10T02:50:52Z</dcterms:modified>
</cp:coreProperties>
</file>